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62" r:id="rId4"/>
    <p:sldId id="263" r:id="rId5"/>
    <p:sldId id="264" r:id="rId6"/>
    <p:sldId id="286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4" r:id="rId26"/>
  </p:sldIdLst>
  <p:sldSz cx="9144000" cy="5143500" type="screen16x9"/>
  <p:notesSz cx="6662738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27" autoAdjust="0"/>
    <p:restoredTop sz="68966" autoAdjust="0"/>
  </p:normalViewPr>
  <p:slideViewPr>
    <p:cSldViewPr snapToGrid="0" snapToObjects="1" showGuides="1">
      <p:cViewPr varScale="1">
        <p:scale>
          <a:sx n="105" d="100"/>
          <a:sy n="105" d="100"/>
        </p:scale>
        <p:origin x="217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261FE-CD68-4874-8299-D18E06C929C2}" type="datetimeFigureOut">
              <a:rPr lang="de-AT" smtClean="0"/>
              <a:t>24.01.2023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7186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4010" y="9428584"/>
            <a:ext cx="2887186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24D57-165B-4F30-90D2-D484D897979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40113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FE7034F-8CEA-4D93-AB27-13E95B9D95ED}" type="datetimeFigureOut">
              <a:rPr lang="de-DE"/>
              <a:pPr>
                <a:defRPr/>
              </a:pPr>
              <a:t>24.01.2023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54013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274" y="4777194"/>
            <a:ext cx="533019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7186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4010" y="9428584"/>
            <a:ext cx="2887186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F05B13-757D-4478-8C94-ADCE4C815D8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63174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F05B13-757D-4478-8C94-ADCE4C815D81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4764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F05B13-757D-4478-8C94-ADCE4C815D81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9000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meinbezirk.at, 1a-photoshop.de, foodfible.de,</a:t>
            </a:r>
            <a:r>
              <a:rPr lang="de-DE" baseline="0" dirty="0" smtClean="0"/>
              <a:t> img.nwzonline.de, hamsterseiten.de</a:t>
            </a:r>
            <a:endParaRPr lang="de-DE" dirty="0" smtClean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F05B13-757D-4478-8C94-ADCE4C815D81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0747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dirty="0" smtClean="0"/>
              <a:t>BMF wichtige Rolle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dirty="0" smtClean="0"/>
              <a:t>Blackout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F05B13-757D-4478-8C94-ADCE4C815D81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77497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AT" sz="1200" dirty="0" smtClean="0"/>
              <a:t>bauwirtschaftliche Erfordernisse –</a:t>
            </a:r>
            <a:r>
              <a:rPr lang="de-AT" sz="1200" baseline="0" dirty="0" smtClean="0"/>
              <a:t> z.B. Regelungen für Schutzraumbauten, Regelungen für Sirenennetz</a:t>
            </a:r>
            <a:endParaRPr lang="de-AT" sz="1200" dirty="0" smtClean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F05B13-757D-4478-8C94-ADCE4C815D81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3822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F05B13-757D-4478-8C94-ADCE4C815D81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18321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tz.de, meinbezirk.at,</a:t>
            </a:r>
            <a:r>
              <a:rPr lang="de-DE" baseline="0" dirty="0" smtClean="0"/>
              <a:t> katastrophenschutz.steiermark.at, bundesheer.at, schuetzen.com, oe24.at</a:t>
            </a:r>
            <a:endParaRPr lang="de-DE" dirty="0" smtClean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F05B13-757D-4478-8C94-ADCE4C815D81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02660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Beutelsbacher Konsens, Überwältigungsverbot,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Kontroversitätsgebot</a:t>
            </a:r>
            <a:endParaRPr lang="de-DE" dirty="0" smtClean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F05B13-757D-4478-8C94-ADCE4C815D81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148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AT" altLang="de-DE" sz="1200" dirty="0" smtClean="0">
                <a:latin typeface="Calibri" panose="020F0502020204030204" pitchFamily="34" charset="0"/>
              </a:rPr>
              <a:t>Aktuelle Themen: Krieg in der Ukraine; COVID-19-Pandemie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F05B13-757D-4478-8C94-ADCE4C815D81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0519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AT" dirty="0" smtClean="0"/>
              <a:t>WLV-Zuständigkeiten: Wirtschaftsministerium (BMDW), Infrastrukturministerium (BMK), </a:t>
            </a:r>
            <a:r>
              <a:rPr lang="de-AT" baseline="0" dirty="0" smtClean="0"/>
              <a:t> </a:t>
            </a:r>
            <a:r>
              <a:rPr lang="de-AT" dirty="0" smtClean="0"/>
              <a:t>Landwirtschaftsministerium (BMLRT)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F05B13-757D-4478-8C94-ADCE4C815D81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6996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F05B13-757D-4478-8C94-ADCE4C815D81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4184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F05B13-757D-4478-8C94-ADCE4C815D81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3590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F05B13-757D-4478-8C94-ADCE4C815D81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800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truppendienst.com, gosos.com, familienzeltkaufen.de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F05B13-757D-4478-8C94-ADCE4C815D81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536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ff-selker-neustadt.at, meinbezirk.at, truppendienst.com, bergkamen-infoblog.de,</a:t>
            </a:r>
            <a:r>
              <a:rPr lang="de-DE" baseline="0" dirty="0" smtClean="0"/>
              <a:t> kurier.at, stadt-wien.at, bunker-bssd.de, vienna.at</a:t>
            </a:r>
            <a:endParaRPr lang="de-DE" dirty="0" smtClean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F05B13-757D-4478-8C94-ADCE4C815D81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6810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F05B13-757D-4478-8C94-ADCE4C815D81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3677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kdot_atten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736" y="793517"/>
            <a:ext cx="2731347" cy="273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1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kdot_topic_present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90072" y="1303223"/>
            <a:ext cx="7559688" cy="982294"/>
          </a:xfrm>
          <a:prstGeom prst="rect">
            <a:avLst/>
          </a:prstGeom>
        </p:spPr>
        <p:txBody>
          <a:bodyPr wrap="none" lIns="0" tIns="0" rIns="0" bIns="0"/>
          <a:lstStyle>
            <a:lvl1pPr marL="0" marR="0" indent="0" algn="l" defTabSz="914400" rtl="0" eaLnBrk="1" fontAlgn="auto" latinLnBrk="0" hangingPunct="1">
              <a:lnSpc>
                <a:spcPts val="3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 i="0" baseline="0">
                <a:latin typeface="Franklin Gothic Demi" panose="020B0703020102020204" pitchFamily="34" charset="0"/>
                <a:ea typeface="Franklin Gothic Demi" panose="020B0703020102020204" pitchFamily="34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 smtClean="0"/>
              <a:t>Franklin </a:t>
            </a:r>
            <a:r>
              <a:rPr lang="de-DE" dirty="0" err="1" smtClean="0"/>
              <a:t>Gothic</a:t>
            </a:r>
            <a:r>
              <a:rPr lang="de-DE" dirty="0" smtClean="0"/>
              <a:t> Demi 40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990072" y="2498315"/>
            <a:ext cx="7663826" cy="6708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baseline="0">
                <a:latin typeface="Franklin Gothic Demi" panose="020B0703020102020204" pitchFamily="34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 smtClean="0"/>
              <a:t>Franklin </a:t>
            </a:r>
            <a:r>
              <a:rPr lang="de-DE" dirty="0" err="1" smtClean="0"/>
              <a:t>Gothic</a:t>
            </a:r>
            <a:r>
              <a:rPr lang="de-DE" dirty="0" smtClean="0"/>
              <a:t> Demi 24</a:t>
            </a:r>
          </a:p>
        </p:txBody>
      </p:sp>
      <p:sp>
        <p:nvSpPr>
          <p:cNvPr id="16" name="Textfeld 15"/>
          <p:cNvSpPr txBox="1"/>
          <p:nvPr userDrawn="1"/>
        </p:nvSpPr>
        <p:spPr>
          <a:xfrm>
            <a:off x="887736" y="333138"/>
            <a:ext cx="52245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 smtClean="0">
                <a:latin typeface="Franklin Gothic Demi" panose="020B0703020102020204" pitchFamily="34" charset="0"/>
              </a:rPr>
              <a:t>ÖSTERREICHISCHES </a:t>
            </a:r>
          </a:p>
          <a:p>
            <a:r>
              <a:rPr lang="de-AT" sz="1400" dirty="0" smtClean="0">
                <a:latin typeface="Franklin Gothic Demi" panose="020B0703020102020204" pitchFamily="34" charset="0"/>
              </a:rPr>
              <a:t>BUNDESHEER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AT" sz="1400" dirty="0" smtClean="0">
                <a:latin typeface="Franklin Gothic Book" panose="020B0503020102020204" pitchFamily="34" charset="0"/>
              </a:rPr>
              <a:t>Militärkommando Tirol</a:t>
            </a:r>
            <a:endParaRPr lang="de-DE" sz="1400" dirty="0">
              <a:latin typeface="Franklin Gothic Book" panose="020B05030201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20" y="4721646"/>
            <a:ext cx="911431" cy="9984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20" y="4460274"/>
            <a:ext cx="1621183" cy="11826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71" y="248654"/>
            <a:ext cx="704765" cy="90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52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kdot_topic_logo_smal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55177" y="1231618"/>
            <a:ext cx="7993859" cy="59293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tabLst>
                <a:tab pos="989013" algn="l"/>
              </a:tabLst>
              <a:defRPr sz="4000" b="1">
                <a:latin typeface="Franklin Gothic Demi" panose="020B0703020102020204" pitchFamily="34" charset="0"/>
                <a:cs typeface="Times New Roman" panose="02020603050405020304" pitchFamily="18" charset="0"/>
              </a:defRPr>
            </a:lvl1pPr>
            <a:lvl2pPr marL="457200" indent="0">
              <a:buNone/>
              <a:defRPr>
                <a:latin typeface="Franklin Gothic Demi" panose="020B0703020102020204" pitchFamily="34" charset="0"/>
              </a:defRPr>
            </a:lvl2pPr>
            <a:lvl3pPr marL="914400" indent="0">
              <a:buNone/>
              <a:defRPr>
                <a:latin typeface="Franklin Gothic Demi" panose="020B0703020102020204" pitchFamily="34" charset="0"/>
              </a:defRPr>
            </a:lvl3pPr>
            <a:lvl4pPr marL="1371600" indent="0">
              <a:buNone/>
              <a:defRPr>
                <a:latin typeface="Franklin Gothic Demi" panose="020B0703020102020204" pitchFamily="34" charset="0"/>
              </a:defRPr>
            </a:lvl4pPr>
            <a:lvl5pPr marL="1828800" indent="0">
              <a:buNone/>
              <a:defRPr>
                <a:latin typeface="Franklin Gothic Demi" panose="020B0703020102020204" pitchFamily="34" charset="0"/>
              </a:defRPr>
            </a:lvl5pPr>
          </a:lstStyle>
          <a:p>
            <a:pPr lvl="0"/>
            <a:r>
              <a:rPr lang="de-DE" dirty="0" smtClean="0"/>
              <a:t>Franklin </a:t>
            </a:r>
            <a:r>
              <a:rPr lang="de-DE" dirty="0" err="1" smtClean="0"/>
              <a:t>Gothic</a:t>
            </a:r>
            <a:r>
              <a:rPr lang="de-DE" dirty="0" smtClean="0"/>
              <a:t> Demi 40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655177" y="1991304"/>
            <a:ext cx="8018332" cy="2799160"/>
          </a:xfrm>
          <a:prstGeom prst="rect">
            <a:avLst/>
          </a:prstGeom>
        </p:spPr>
        <p:txBody>
          <a:bodyPr lIns="0" tIns="0" rIns="0" bIns="0"/>
          <a:lstStyle>
            <a:lvl1pPr marL="360000" marR="0" indent="-360000" algn="l" defTabSz="72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35C46"/>
              </a:buClr>
              <a:buSzPct val="90000"/>
              <a:buFont typeface="Franklin Gothic Demi" panose="020B0703020102020204" pitchFamily="34" charset="0"/>
              <a:buChar char="►"/>
              <a:tabLst/>
              <a:defRPr sz="2400" b="1" baseline="0">
                <a:latin typeface="Franklin Gothic Demi" panose="020B0703020102020204" pitchFamily="34" charset="0"/>
                <a:cs typeface="Times New Roman" panose="02020603050405020304" pitchFamily="18" charset="0"/>
              </a:defRPr>
            </a:lvl1pPr>
            <a:lvl2pPr marL="720000" indent="-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ct val="90000"/>
              <a:buFont typeface="Franklin Gothic Demi" panose="020B0703020102020204" pitchFamily="34" charset="0"/>
              <a:buChar char="►"/>
              <a:defRPr sz="2000">
                <a:latin typeface="Franklin Gothic Medium" panose="020B0603020102020204" pitchFamily="34" charset="0"/>
              </a:defRPr>
            </a:lvl2pPr>
            <a:lvl3pPr marL="1080000" indent="-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ct val="90000"/>
              <a:buFont typeface="Franklin Gothic Demi" panose="020B0703020102020204" pitchFamily="34" charset="0"/>
              <a:buChar char="►"/>
              <a:defRPr sz="1800">
                <a:latin typeface="Franklin Gothic Medium" panose="020B0603020102020204" pitchFamily="34" charset="0"/>
              </a:defRPr>
            </a:lvl3pPr>
            <a:lvl4pPr marL="1440000" indent="-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ct val="90000"/>
              <a:buFont typeface="Franklin Gothic Demi" panose="020B0703020102020204" pitchFamily="34" charset="0"/>
              <a:buChar char="►"/>
              <a:defRPr sz="1600">
                <a:latin typeface="Franklin Gothic Medium" panose="020B0603020102020204" pitchFamily="34" charset="0"/>
              </a:defRPr>
            </a:lvl4pPr>
            <a:lvl5pPr marL="1800000" indent="-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ct val="90000"/>
              <a:buFont typeface="Franklin Gothic Demi" panose="020B0703020102020204" pitchFamily="34" charset="0"/>
              <a:buChar char="►"/>
              <a:defRPr sz="160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de-DE" dirty="0" smtClean="0"/>
              <a:t>Franklin </a:t>
            </a:r>
            <a:r>
              <a:rPr lang="de-DE" dirty="0" err="1" smtClean="0"/>
              <a:t>Gothic</a:t>
            </a:r>
            <a:r>
              <a:rPr lang="de-DE" dirty="0" smtClean="0"/>
              <a:t> Demi 24</a:t>
            </a:r>
          </a:p>
          <a:p>
            <a:pPr lvl="0"/>
            <a:endParaRPr lang="de-DE" dirty="0" smtClean="0"/>
          </a:p>
        </p:txBody>
      </p:sp>
      <p:sp>
        <p:nvSpPr>
          <p:cNvPr id="17" name="Textfeld 16"/>
          <p:cNvSpPr txBox="1"/>
          <p:nvPr userDrawn="1"/>
        </p:nvSpPr>
        <p:spPr>
          <a:xfrm>
            <a:off x="655177" y="190310"/>
            <a:ext cx="3600400" cy="498016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r>
              <a:rPr lang="de-AT" sz="1000" dirty="0" smtClean="0">
                <a:latin typeface="Franklin Gothic Demi" panose="020B0703020102020204" pitchFamily="34" charset="0"/>
              </a:rPr>
              <a:t>ÖSTERREICHISCHES </a:t>
            </a:r>
          </a:p>
          <a:p>
            <a:r>
              <a:rPr lang="de-AT" sz="1000" dirty="0" smtClean="0">
                <a:latin typeface="Franklin Gothic Demi" panose="020B0703020102020204" pitchFamily="34" charset="0"/>
              </a:rPr>
              <a:t>BUNDESHEER</a:t>
            </a:r>
            <a:endParaRPr lang="de-AT" sz="1000" b="0" dirty="0" smtClean="0">
              <a:latin typeface="Franklin Gothic Demi" panose="020B0703020102020204" pitchFamily="34" charset="0"/>
            </a:endParaRPr>
          </a:p>
          <a:p>
            <a:r>
              <a:rPr lang="de-AT" sz="1000" dirty="0" smtClean="0">
                <a:latin typeface="Franklin Gothic Book" panose="020B0503020102020204" pitchFamily="34" charset="0"/>
              </a:rPr>
              <a:t>Militärkommando Tirol</a:t>
            </a:r>
            <a:endParaRPr lang="de-DE" sz="1050" dirty="0">
              <a:latin typeface="Franklin Gothic Book" panose="020B0503020102020204" pitchFamily="34" charset="0"/>
            </a:endParaRPr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655177" y="4795161"/>
            <a:ext cx="2133600" cy="27384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7A3E160D-85AF-4FC9-8ED6-8297E1611940}" type="datetimeFigureOut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70444" y="4794567"/>
            <a:ext cx="2393058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341346" y="4790464"/>
            <a:ext cx="654618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38559483-E252-4F7C-9A75-2A969302993F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72" y="190310"/>
            <a:ext cx="405538" cy="52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26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kdot_topic_count_logo_smal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55178" y="956046"/>
            <a:ext cx="6836372" cy="5929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tabLst>
                <a:tab pos="989013" algn="l"/>
              </a:tabLst>
              <a:defRPr sz="4000" b="1">
                <a:latin typeface="Franklin Gothic Demi" panose="020B0703020102020204" pitchFamily="34" charset="0"/>
                <a:cs typeface="Times New Roman" panose="02020603050405020304" pitchFamily="18" charset="0"/>
              </a:defRPr>
            </a:lvl1pPr>
            <a:lvl2pPr marL="457200" indent="0">
              <a:buNone/>
              <a:defRPr>
                <a:latin typeface="Franklin Gothic Demi" panose="020B0703020102020204" pitchFamily="34" charset="0"/>
              </a:defRPr>
            </a:lvl2pPr>
            <a:lvl3pPr marL="914400" indent="0">
              <a:buNone/>
              <a:defRPr>
                <a:latin typeface="Franklin Gothic Demi" panose="020B0703020102020204" pitchFamily="34" charset="0"/>
              </a:defRPr>
            </a:lvl3pPr>
            <a:lvl4pPr marL="1371600" indent="0">
              <a:buNone/>
              <a:defRPr>
                <a:latin typeface="Franklin Gothic Demi" panose="020B0703020102020204" pitchFamily="34" charset="0"/>
              </a:defRPr>
            </a:lvl4pPr>
            <a:lvl5pPr marL="1828800" indent="0">
              <a:buNone/>
              <a:defRPr>
                <a:latin typeface="Franklin Gothic Demi" panose="020B0703020102020204" pitchFamily="34" charset="0"/>
              </a:defRPr>
            </a:lvl5pPr>
          </a:lstStyle>
          <a:p>
            <a:pPr lvl="0"/>
            <a:r>
              <a:rPr lang="de-DE" dirty="0" smtClean="0"/>
              <a:t>Franklin </a:t>
            </a:r>
            <a:r>
              <a:rPr lang="de-DE" dirty="0" err="1" smtClean="0"/>
              <a:t>Gothic</a:t>
            </a:r>
            <a:r>
              <a:rPr lang="de-DE" dirty="0" smtClean="0"/>
              <a:t> Demi 40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655177" y="1684751"/>
            <a:ext cx="8018332" cy="31057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60000" marR="0" indent="-360000" algn="l" defTabSz="72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35C46"/>
              </a:buClr>
              <a:buSzPct val="90000"/>
              <a:buFont typeface="Franklin Gothic Demi" panose="020B0703020102020204" pitchFamily="34" charset="0"/>
              <a:buChar char="►"/>
              <a:tabLst/>
              <a:defRPr sz="2400" b="1" baseline="0">
                <a:latin typeface="Franklin Gothic Demi" panose="020B0703020102020204" pitchFamily="34" charset="0"/>
                <a:cs typeface="Times New Roman" panose="02020603050405020304" pitchFamily="18" charset="0"/>
              </a:defRPr>
            </a:lvl1pPr>
            <a:lvl2pPr marL="720000" indent="-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90000"/>
              <a:buFont typeface="Franklin Gothic Demi" panose="020B0703020102020204" pitchFamily="34" charset="0"/>
              <a:buChar char="►"/>
              <a:defRPr sz="2000">
                <a:latin typeface="Franklin Gothic Book" panose="020B0503020102020204" pitchFamily="34" charset="0"/>
                <a:cs typeface="Times New Roman" panose="02020603050405020304" pitchFamily="18" charset="0"/>
              </a:defRPr>
            </a:lvl2pPr>
            <a:lvl3pPr marL="1080000" indent="-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ct val="90000"/>
              <a:buFont typeface="Franklin Gothic Demi" panose="020B0703020102020204" pitchFamily="34" charset="0"/>
              <a:buChar char="►"/>
              <a:defRPr sz="1800">
                <a:latin typeface="Franklin Gothic Medium" panose="020B0603020102020204" pitchFamily="34" charset="0"/>
              </a:defRPr>
            </a:lvl3pPr>
            <a:lvl4pPr marL="1440000" indent="-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ct val="90000"/>
              <a:buFont typeface="Franklin Gothic Demi" panose="020B0703020102020204" pitchFamily="34" charset="0"/>
              <a:buChar char="►"/>
              <a:defRPr sz="1600">
                <a:latin typeface="Franklin Gothic Medium" panose="020B0603020102020204" pitchFamily="34" charset="0"/>
              </a:defRPr>
            </a:lvl4pPr>
            <a:lvl5pPr marL="1800000" indent="-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ct val="90000"/>
              <a:buFont typeface="Franklin Gothic Demi" panose="020B0703020102020204" pitchFamily="34" charset="0"/>
              <a:buChar char="►"/>
              <a:defRPr sz="160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de-DE" dirty="0" smtClean="0"/>
              <a:t>Franklin </a:t>
            </a:r>
            <a:r>
              <a:rPr lang="de-DE" dirty="0" err="1" smtClean="0"/>
              <a:t>Gothic</a:t>
            </a:r>
            <a:r>
              <a:rPr lang="de-DE" dirty="0" smtClean="0"/>
              <a:t> Demi 24</a:t>
            </a:r>
          </a:p>
          <a:p>
            <a:pPr lvl="1"/>
            <a:r>
              <a:rPr lang="de-DE" dirty="0" smtClean="0"/>
              <a:t>Franklin </a:t>
            </a:r>
            <a:r>
              <a:rPr lang="de-DE" dirty="0" err="1" smtClean="0"/>
              <a:t>Gothic</a:t>
            </a:r>
            <a:r>
              <a:rPr lang="de-DE" dirty="0" smtClean="0"/>
              <a:t> Book 20</a:t>
            </a:r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655177" y="4795161"/>
            <a:ext cx="2133600" cy="27384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F5286B27-934D-47FA-9283-F04454A5005B}" type="datetime1">
              <a:rPr lang="de-DE" smtClean="0"/>
              <a:t>24.01.2023</a:t>
            </a:fld>
            <a:endParaRPr lang="de-DE" dirty="0"/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70444" y="4794567"/>
            <a:ext cx="2393058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de-DE" smtClean="0"/>
              <a:t>Vermerke</a:t>
            </a:r>
            <a:endParaRPr lang="de-DE" dirty="0"/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341346" y="4790464"/>
            <a:ext cx="654618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38559483-E252-4F7C-9A75-2A969302993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3" name="Textfeld 22"/>
          <p:cNvSpPr txBox="1"/>
          <p:nvPr userDrawn="1"/>
        </p:nvSpPr>
        <p:spPr>
          <a:xfrm>
            <a:off x="655177" y="190310"/>
            <a:ext cx="3600400" cy="498016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r>
              <a:rPr lang="de-AT" sz="1000" dirty="0" smtClean="0">
                <a:latin typeface="Franklin Gothic Demi" panose="020B0703020102020204" pitchFamily="34" charset="0"/>
              </a:rPr>
              <a:t>ÖSTERREICHISCHES </a:t>
            </a:r>
          </a:p>
          <a:p>
            <a:r>
              <a:rPr lang="de-AT" sz="1000" dirty="0" smtClean="0">
                <a:latin typeface="Franklin Gothic Demi" panose="020B0703020102020204" pitchFamily="34" charset="0"/>
              </a:rPr>
              <a:t>BUNDESHEER</a:t>
            </a:r>
            <a:endParaRPr lang="de-AT" sz="1000" b="0" dirty="0" smtClean="0">
              <a:latin typeface="Franklin Gothic Demi" panose="020B0703020102020204" pitchFamily="34" charset="0"/>
            </a:endParaRPr>
          </a:p>
          <a:p>
            <a:r>
              <a:rPr lang="de-AT" sz="1000" dirty="0" smtClean="0">
                <a:latin typeface="Franklin Gothic Book" panose="020B0503020102020204" pitchFamily="34" charset="0"/>
              </a:rPr>
              <a:t>Militärkommando Tirol</a:t>
            </a:r>
            <a:endParaRPr lang="de-DE" sz="1050" dirty="0">
              <a:latin typeface="Franklin Gothic Book" panose="020B0503020102020204" pitchFamily="34" charset="0"/>
            </a:endParaRPr>
          </a:p>
        </p:txBody>
      </p:sp>
      <p:pic>
        <p:nvPicPr>
          <p:cNvPr id="24" name="Grafik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72" y="190310"/>
            <a:ext cx="405538" cy="52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715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kdot_topic_colums_opjects_logo_smal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655177" y="4795161"/>
            <a:ext cx="2133600" cy="27384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FACC4D54-887D-480D-AA2E-C2AB984BF514}" type="datetime1">
              <a:rPr lang="de-DE" smtClean="0"/>
              <a:t>24.01.2023</a:t>
            </a:fld>
            <a:endParaRPr lang="de-DE" dirty="0"/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70444" y="4794567"/>
            <a:ext cx="2393058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de-DE" smtClean="0"/>
              <a:t>Vermerke</a:t>
            </a:r>
            <a:endParaRPr lang="de-DE" dirty="0"/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341346" y="4790464"/>
            <a:ext cx="654618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38559483-E252-4F7C-9A75-2A969302993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2855445" y="253998"/>
            <a:ext cx="5360386" cy="991263"/>
          </a:xfrm>
          <a:prstGeom prst="rect">
            <a:avLst/>
          </a:prstGeom>
        </p:spPr>
        <p:txBody>
          <a:bodyPr/>
          <a:lstStyle>
            <a:lvl1pPr>
              <a:defRPr lang="de-AT" sz="3000" b="1" kern="1200" baseline="0" dirty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 smtClean="0"/>
              <a:t>Franklin </a:t>
            </a:r>
            <a:r>
              <a:rPr lang="de-DE" dirty="0" err="1" smtClean="0"/>
              <a:t>Gothic</a:t>
            </a:r>
            <a:r>
              <a:rPr lang="de-DE" dirty="0" smtClean="0"/>
              <a:t> Demi 30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58108" y="1408774"/>
            <a:ext cx="3811588" cy="3286783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Franklin Gothic Demi" panose="020B0703020102020204" pitchFamily="34" charset="0"/>
                <a:cs typeface="Times New Roman" panose="02020603050405020304" pitchFamily="18" charset="0"/>
              </a:defRPr>
            </a:lvl1pPr>
            <a:lvl2pPr>
              <a:defRPr sz="2000">
                <a:latin typeface="Franklin Gothic Book" panose="020B0503020102020204" pitchFamily="34" charset="0"/>
                <a:cs typeface="Times New Roman" panose="02020603050405020304" pitchFamily="18" charset="0"/>
              </a:defRPr>
            </a:lvl2pPr>
            <a:lvl3pPr>
              <a:defRPr sz="1800">
                <a:latin typeface="Franklin Gothic Book" panose="020B0503020102020204" pitchFamily="34" charset="0"/>
                <a:cs typeface="Times New Roman" panose="02020603050405020304" pitchFamily="18" charset="0"/>
              </a:defRPr>
            </a:lvl3pPr>
            <a:lvl4pPr marL="1371600" indent="0">
              <a:buNone/>
              <a:defRPr sz="1600">
                <a:latin typeface="Franklin Gothic Book" panose="020B0503020102020204" pitchFamily="34" charset="0"/>
                <a:cs typeface="Times New Roman" panose="02020603050405020304" pitchFamily="18" charset="0"/>
              </a:defRPr>
            </a:lvl4pPr>
            <a:lvl5pPr marL="1828800" indent="0">
              <a:buNone/>
              <a:defRPr sz="1400">
                <a:latin typeface="Franklin Gothic Book" panose="020B0503020102020204" pitchFamily="34" charset="0"/>
                <a:cs typeface="Times New Roman" panose="020206030504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Franklin </a:t>
            </a:r>
            <a:r>
              <a:rPr lang="de-DE" dirty="0" err="1" smtClean="0"/>
              <a:t>Gothic</a:t>
            </a:r>
            <a:r>
              <a:rPr lang="de-DE" dirty="0" smtClean="0"/>
              <a:t> Demi 24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17" name="Inhaltsplatzhalter 3"/>
          <p:cNvSpPr>
            <a:spLocks noGrp="1"/>
          </p:cNvSpPr>
          <p:nvPr>
            <p:ph sz="half" idx="10"/>
          </p:nvPr>
        </p:nvSpPr>
        <p:spPr>
          <a:xfrm>
            <a:off x="4422096" y="1408774"/>
            <a:ext cx="3813175" cy="3286783"/>
          </a:xfrm>
          <a:prstGeom prst="rect">
            <a:avLst/>
          </a:prstGeom>
        </p:spPr>
        <p:txBody>
          <a:bodyPr anchor="t"/>
          <a:lstStyle>
            <a:lvl1pPr marL="0" indent="0">
              <a:buFont typeface="Arial" panose="020B0604020202020204" pitchFamily="34" charset="0"/>
              <a:buNone/>
              <a:defRPr lang="de-DE" sz="2400" kern="1200" dirty="0" smtClean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de-DE" sz="2000" kern="120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914400" indent="0">
              <a:buNone/>
              <a:defRPr lang="de-DE" sz="1800" kern="120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828800" indent="0">
              <a:buNone/>
              <a:defRPr lang="de-AT" sz="1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600200" indent="-228600">
              <a:defRPr lang="de-AT" sz="1400" kern="1200" dirty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5pPr>
            <a:lvl6pPr marL="2286000" indent="0">
              <a:buNone/>
              <a:defRPr sz="1400">
                <a:latin typeface="Franklin Gothic Book" panose="020B0503020102020204" pitchFamily="34" charset="0"/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8600" lvl="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</a:pPr>
            <a:endParaRPr lang="de-AT" dirty="0"/>
          </a:p>
        </p:txBody>
      </p:sp>
      <p:sp>
        <p:nvSpPr>
          <p:cNvPr id="23" name="Textfeld 22"/>
          <p:cNvSpPr txBox="1"/>
          <p:nvPr userDrawn="1"/>
        </p:nvSpPr>
        <p:spPr>
          <a:xfrm>
            <a:off x="655177" y="190310"/>
            <a:ext cx="2133600" cy="498016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r>
              <a:rPr lang="de-AT" sz="1000" dirty="0" smtClean="0">
                <a:latin typeface="Franklin Gothic Demi" panose="020B0703020102020204" pitchFamily="34" charset="0"/>
              </a:rPr>
              <a:t>ÖSTERREICHISCHES </a:t>
            </a:r>
          </a:p>
          <a:p>
            <a:r>
              <a:rPr lang="de-AT" sz="1000" dirty="0" smtClean="0">
                <a:latin typeface="Franklin Gothic Demi" panose="020B0703020102020204" pitchFamily="34" charset="0"/>
              </a:rPr>
              <a:t>BUNDESHEER</a:t>
            </a:r>
            <a:endParaRPr lang="de-AT" sz="1000" b="0" dirty="0" smtClean="0">
              <a:latin typeface="Franklin Gothic Demi" panose="020B0703020102020204" pitchFamily="34" charset="0"/>
            </a:endParaRPr>
          </a:p>
          <a:p>
            <a:r>
              <a:rPr lang="de-AT" sz="1000" dirty="0" smtClean="0">
                <a:latin typeface="Franklin Gothic Book" panose="020B0503020102020204" pitchFamily="34" charset="0"/>
              </a:rPr>
              <a:t>Militärkommando Tirol</a:t>
            </a:r>
            <a:endParaRPr lang="de-DE" sz="1050" dirty="0">
              <a:latin typeface="Franklin Gothic Book" panose="020B0503020102020204" pitchFamily="34" charset="0"/>
            </a:endParaRPr>
          </a:p>
        </p:txBody>
      </p:sp>
      <p:pic>
        <p:nvPicPr>
          <p:cNvPr id="24" name="Grafik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72" y="190310"/>
            <a:ext cx="405538" cy="52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8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dkot_topic-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55177" y="1231618"/>
            <a:ext cx="7993859" cy="59293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tabLst>
                <a:tab pos="989013" algn="l"/>
              </a:tabLst>
              <a:defRPr sz="4000">
                <a:latin typeface="Franklin Gothic Demi" panose="020B0703020102020204" pitchFamily="34" charset="0"/>
              </a:defRPr>
            </a:lvl1pPr>
            <a:lvl2pPr marL="457200" indent="0">
              <a:buNone/>
              <a:defRPr>
                <a:latin typeface="Franklin Gothic Demi" panose="020B0703020102020204" pitchFamily="34" charset="0"/>
              </a:defRPr>
            </a:lvl2pPr>
            <a:lvl3pPr marL="914400" indent="0">
              <a:buNone/>
              <a:defRPr>
                <a:latin typeface="Franklin Gothic Demi" panose="020B0703020102020204" pitchFamily="34" charset="0"/>
              </a:defRPr>
            </a:lvl3pPr>
            <a:lvl4pPr marL="1371600" indent="0">
              <a:buNone/>
              <a:defRPr>
                <a:latin typeface="Franklin Gothic Demi" panose="020B0703020102020204" pitchFamily="34" charset="0"/>
              </a:defRPr>
            </a:lvl4pPr>
            <a:lvl5pPr marL="1828800" indent="0">
              <a:buNone/>
              <a:defRPr>
                <a:latin typeface="Franklin Gothic Demi" panose="020B0703020102020204" pitchFamily="34" charset="0"/>
              </a:defRPr>
            </a:lvl5pPr>
          </a:lstStyle>
          <a:p>
            <a:pPr lvl="0"/>
            <a:r>
              <a:rPr lang="de-DE" dirty="0" smtClean="0"/>
              <a:t>Franklin </a:t>
            </a:r>
            <a:r>
              <a:rPr lang="de-DE" dirty="0" err="1" smtClean="0"/>
              <a:t>Gothic</a:t>
            </a:r>
            <a:r>
              <a:rPr lang="de-DE" dirty="0" smtClean="0"/>
              <a:t> Demi 40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655177" y="1991304"/>
            <a:ext cx="8018332" cy="2799160"/>
          </a:xfrm>
          <a:prstGeom prst="rect">
            <a:avLst/>
          </a:prstGeom>
        </p:spPr>
        <p:txBody>
          <a:bodyPr lIns="0" tIns="0" rIns="0" bIns="0"/>
          <a:lstStyle>
            <a:lvl1pPr marL="360000" marR="0" indent="-360000" algn="l" defTabSz="72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600"/>
              </a:buClr>
              <a:buSzPct val="90000"/>
              <a:buFont typeface="Franklin Gothic Demi" panose="020B0703020102020204" pitchFamily="34" charset="0"/>
              <a:buChar char="►"/>
              <a:tabLst/>
              <a:defRPr sz="2400" baseline="0">
                <a:latin typeface="Franklin Gothic Demi" panose="020B0703020102020204" pitchFamily="34" charset="0"/>
              </a:defRPr>
            </a:lvl1pPr>
            <a:lvl2pPr marL="720000" indent="-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ct val="90000"/>
              <a:buFont typeface="Franklin Gothic Demi" panose="020B0703020102020204" pitchFamily="34" charset="0"/>
              <a:buChar char="►"/>
              <a:defRPr sz="2000">
                <a:latin typeface="Franklin Gothic Medium" panose="020B0603020102020204" pitchFamily="34" charset="0"/>
              </a:defRPr>
            </a:lvl2pPr>
            <a:lvl3pPr marL="1080000" indent="-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ct val="90000"/>
              <a:buFont typeface="Franklin Gothic Demi" panose="020B0703020102020204" pitchFamily="34" charset="0"/>
              <a:buChar char="►"/>
              <a:defRPr sz="1800">
                <a:latin typeface="Franklin Gothic Medium" panose="020B0603020102020204" pitchFamily="34" charset="0"/>
              </a:defRPr>
            </a:lvl3pPr>
            <a:lvl4pPr marL="1440000" indent="-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ct val="90000"/>
              <a:buFont typeface="Franklin Gothic Demi" panose="020B0703020102020204" pitchFamily="34" charset="0"/>
              <a:buChar char="►"/>
              <a:defRPr sz="1600">
                <a:latin typeface="Franklin Gothic Medium" panose="020B0603020102020204" pitchFamily="34" charset="0"/>
              </a:defRPr>
            </a:lvl4pPr>
            <a:lvl5pPr marL="1800000" indent="-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ct val="90000"/>
              <a:buFont typeface="Franklin Gothic Demi" panose="020B0703020102020204" pitchFamily="34" charset="0"/>
              <a:buChar char="►"/>
              <a:defRPr sz="160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de-DE" dirty="0" smtClean="0"/>
              <a:t>Franklin </a:t>
            </a:r>
            <a:r>
              <a:rPr lang="de-DE" dirty="0" err="1" smtClean="0"/>
              <a:t>Gothic</a:t>
            </a:r>
            <a:r>
              <a:rPr lang="de-DE" dirty="0" smtClean="0"/>
              <a:t> Demi 24</a:t>
            </a:r>
          </a:p>
          <a:p>
            <a:pPr lvl="0"/>
            <a:endParaRPr lang="de-DE" dirty="0" smtClean="0"/>
          </a:p>
        </p:txBody>
      </p:sp>
      <p:sp>
        <p:nvSpPr>
          <p:cNvPr id="17" name="Textfeld 16"/>
          <p:cNvSpPr txBox="1"/>
          <p:nvPr userDrawn="1"/>
        </p:nvSpPr>
        <p:spPr>
          <a:xfrm>
            <a:off x="655177" y="190310"/>
            <a:ext cx="3600400" cy="498016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r>
              <a:rPr lang="de-AT" sz="1000" dirty="0" smtClean="0">
                <a:latin typeface="Franklin Gothic Demi" panose="020B0703020102020204" pitchFamily="34" charset="0"/>
              </a:rPr>
              <a:t>ÖSTERREICHISCHES </a:t>
            </a:r>
          </a:p>
          <a:p>
            <a:r>
              <a:rPr lang="de-AT" sz="1000" dirty="0" smtClean="0">
                <a:latin typeface="Franklin Gothic Demi" panose="020B0703020102020204" pitchFamily="34" charset="0"/>
              </a:rPr>
              <a:t>BUNDESHEER</a:t>
            </a:r>
            <a:endParaRPr lang="de-AT" sz="1000" b="0" dirty="0" smtClean="0">
              <a:latin typeface="Franklin Gothic Demi" panose="020B0703020102020204" pitchFamily="34" charset="0"/>
            </a:endParaRPr>
          </a:p>
          <a:p>
            <a:r>
              <a:rPr lang="de-AT" sz="1000" dirty="0" smtClean="0">
                <a:latin typeface="Franklin Gothic Book" panose="020B0503020102020204" pitchFamily="34" charset="0"/>
              </a:rPr>
              <a:t>Militärkommando Tirol</a:t>
            </a:r>
            <a:endParaRPr lang="de-DE" sz="1050" dirty="0">
              <a:latin typeface="Franklin Gothic Book" panose="020B0503020102020204" pitchFamily="34" charset="0"/>
            </a:endParaRPr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655177" y="4795161"/>
            <a:ext cx="2133600" cy="27384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7A3E160D-85AF-4FC9-8ED6-8297E1611940}" type="datetimeFigureOut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70444" y="4794567"/>
            <a:ext cx="2393058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8891" y="4790464"/>
            <a:ext cx="654618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38559483-E252-4F7C-9A75-2A969302993F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72" y="190310"/>
            <a:ext cx="405538" cy="52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46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8" r:id="rId2"/>
    <p:sldLayoutId id="2147483679" r:id="rId3"/>
    <p:sldLayoutId id="2147483682" r:id="rId4"/>
    <p:sldLayoutId id="2147483683" r:id="rId5"/>
    <p:sldLayoutId id="2147483680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865494" y="2143453"/>
            <a:ext cx="7545735" cy="17907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lang="de-AT" sz="3200" dirty="0" smtClean="0">
                <a:solidFill>
                  <a:srgbClr val="686E59"/>
                </a:solidFill>
                <a:latin typeface="Franklin Gothic Demi" panose="020B0703020102020204" pitchFamily="34" charset="0"/>
              </a:rPr>
              <a:t>Umfassende Landesverteidigung</a:t>
            </a:r>
            <a:br>
              <a:rPr lang="de-AT" sz="3200" dirty="0" smtClean="0">
                <a:solidFill>
                  <a:srgbClr val="686E59"/>
                </a:solidFill>
                <a:latin typeface="Franklin Gothic Demi" panose="020B0703020102020204" pitchFamily="34" charset="0"/>
              </a:rPr>
            </a:br>
            <a:r>
              <a:rPr lang="de-AT" sz="3200" dirty="0" smtClean="0">
                <a:solidFill>
                  <a:srgbClr val="686E59"/>
                </a:solidFill>
                <a:latin typeface="Franklin Gothic Demi" panose="020B0703020102020204" pitchFamily="34" charset="0"/>
              </a:rPr>
              <a:t>(ULV)</a:t>
            </a:r>
            <a:endParaRPr lang="de-AT" sz="3200" dirty="0">
              <a:solidFill>
                <a:srgbClr val="686E59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044" y="560635"/>
            <a:ext cx="1714637" cy="158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4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1581984" y="847286"/>
            <a:ext cx="5983894" cy="42939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86E59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0" i="0" u="none" strike="noStrike" kern="0" cap="none" spc="0" normalizeH="0" baseline="0" noProof="0" smtClean="0">
                <a:ln>
                  <a:noFill/>
                </a:ln>
                <a:solidFill>
                  <a:srgbClr val="686E59"/>
                </a:solidFill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Militärische Landesverteidigung</a:t>
            </a:r>
            <a:endParaRPr kumimoji="0" lang="de-AT" sz="2800" b="0" i="0" u="none" strike="noStrike" kern="0" cap="none" spc="0" normalizeH="0" baseline="0" noProof="0" dirty="0">
              <a:ln>
                <a:noFill/>
              </a:ln>
              <a:solidFill>
                <a:srgbClr val="686E59"/>
              </a:solidFill>
              <a:effectLst/>
              <a:uLnTx/>
              <a:uFillTx/>
              <a:latin typeface="Franklin Gothic Demi" panose="020B0703020102020204" pitchFamily="34" charset="0"/>
              <a:ea typeface="+mj-ea"/>
              <a:cs typeface="+mj-cs"/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546765" y="1477811"/>
            <a:ext cx="7975443" cy="339799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Font typeface="Garamond" panose="02020404030301010803" pitchFamily="18" charset="0"/>
              <a:buChar char="▲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35C46"/>
              </a:buClr>
              <a:buFont typeface="Garamond" panose="02020404030301010803" pitchFamily="18" charset="0"/>
              <a:buChar char="▼"/>
              <a:defRPr sz="21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Font typeface="Garamond" panose="02020404030301010803" pitchFamily="18" charset="0"/>
              <a:buChar char="▲"/>
              <a:defRPr sz="18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35C46"/>
              </a:buClr>
              <a:buFont typeface="Garamond" panose="02020404030301010803" pitchFamily="18" charset="0"/>
              <a:buChar char="▼"/>
              <a:defRPr sz="15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Font typeface="Garamond" panose="02020404030301010803" pitchFamily="18" charset="0"/>
              <a:buChar char="▲"/>
              <a:defRPr sz="15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SzTx/>
              <a:buFont typeface="Garamond" panose="02020404030301010803" pitchFamily="18" charset="0"/>
              <a:buNone/>
              <a:tabLst/>
              <a:defRPr/>
            </a:pPr>
            <a:r>
              <a:rPr kumimoji="0" lang="de-AT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686E59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Aufgaben:</a:t>
            </a: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r>
              <a:rPr kumimoji="0" lang="de-A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Abhaltestrategie</a:t>
            </a:r>
            <a: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(früher durch die Raumverteidigung)</a:t>
            </a: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endParaRPr kumimoji="0" lang="de-AT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Abwehr von Angriffen von außen (nicht nur klassisch militärisch, sondern auch Hybride oder Cyberangriffe)</a:t>
            </a: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endParaRPr kumimoji="0" lang="de-AT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Operativ-taktische und geistig-psychologische Komponente</a:t>
            </a: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endParaRPr kumimoji="0" lang="de-AT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Armee und Bevölkerung miteinander verbinden</a:t>
            </a: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endParaRPr kumimoji="0" lang="de-AT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Selbstbehauptungswille der gesamten Bevölkerung fördern</a:t>
            </a:r>
            <a:endParaRPr kumimoji="0" lang="de-AT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636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 bwMode="auto">
          <a:xfrm>
            <a:off x="591277" y="849561"/>
            <a:ext cx="7978525" cy="4710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86E59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0" i="0" u="none" strike="noStrike" kern="0" cap="none" spc="0" normalizeH="0" baseline="0" noProof="0" smtClean="0">
                <a:ln>
                  <a:noFill/>
                </a:ln>
                <a:solidFill>
                  <a:srgbClr val="686E59"/>
                </a:solidFill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Militärische Landesverteidigung</a:t>
            </a:r>
            <a:endParaRPr kumimoji="0" lang="de-AT" sz="2800" b="0" i="0" u="none" strike="noStrike" kern="0" cap="none" spc="0" normalizeH="0" baseline="0" noProof="0" dirty="0">
              <a:ln>
                <a:noFill/>
              </a:ln>
              <a:solidFill>
                <a:srgbClr val="686E59"/>
              </a:solidFill>
              <a:effectLst/>
              <a:uLnTx/>
              <a:uFillTx/>
              <a:latin typeface="Franklin Gothic Demi" panose="020B0703020102020204" pitchFamily="34" charset="0"/>
              <a:ea typeface="+mj-ea"/>
              <a:cs typeface="+mj-cs"/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923544" y="1568312"/>
            <a:ext cx="6607649" cy="265050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Font typeface="Garamond" panose="02020404030301010803" pitchFamily="18" charset="0"/>
              <a:buChar char="▲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35C46"/>
              </a:buClr>
              <a:buFont typeface="Garamond" panose="02020404030301010803" pitchFamily="18" charset="0"/>
              <a:buChar char="▼"/>
              <a:defRPr sz="21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Font typeface="Garamond" panose="02020404030301010803" pitchFamily="18" charset="0"/>
              <a:buChar char="▲"/>
              <a:defRPr sz="18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35C46"/>
              </a:buClr>
              <a:buFont typeface="Garamond" panose="02020404030301010803" pitchFamily="18" charset="0"/>
              <a:buChar char="▼"/>
              <a:defRPr sz="15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Font typeface="Garamond" panose="02020404030301010803" pitchFamily="18" charset="0"/>
              <a:buChar char="▲"/>
              <a:defRPr sz="15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SzTx/>
              <a:buFont typeface="Garamond" panose="02020404030301010803" pitchFamily="18" charset="0"/>
              <a:buNone/>
              <a:tabLst/>
              <a:defRPr/>
            </a:pPr>
            <a:r>
              <a:rPr kumimoji="0" lang="de-AT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686E59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Zuständigkeit:</a:t>
            </a: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Bundesministerium für Landesverteidigung (BMLV)</a:t>
            </a:r>
            <a:r>
              <a:rPr kumimoji="0" lang="de-AT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mit dem Österreichischen Bundesheer (ÖBH)</a:t>
            </a: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endParaRPr kumimoji="0" lang="de-AT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in Verbindung mit den sicherheitsrelevanten Abteilungen der Länder/Bezirke und Gemeinden</a:t>
            </a:r>
            <a:endParaRPr kumimoji="0" lang="de-AT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851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217795" y="806732"/>
            <a:ext cx="8656412" cy="66436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86E59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400" b="0" i="0" u="none" strike="noStrike" kern="0" cap="none" spc="0" normalizeH="0" baseline="0" noProof="0" smtClean="0">
                <a:ln>
                  <a:noFill/>
                </a:ln>
                <a:solidFill>
                  <a:srgbClr val="686E59"/>
                </a:solidFill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Militärische Landesverteidigung - Standorte TIROL</a:t>
            </a:r>
            <a:endParaRPr kumimoji="0" lang="de-AT" sz="2700" b="1" i="0" u="none" strike="noStrike" kern="0" cap="none" spc="0" normalizeH="0" baseline="0" noProof="0" dirty="0">
              <a:ln>
                <a:noFill/>
              </a:ln>
              <a:solidFill>
                <a:srgbClr val="686E59"/>
              </a:solidFill>
              <a:effectLst/>
              <a:uLnTx/>
              <a:uFillTx/>
              <a:latin typeface="Franklin Gothic Demi" panose="020B0703020102020204" pitchFamily="34" charset="0"/>
              <a:ea typeface="+mj-ea"/>
              <a:cs typeface="+mj-cs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595" y="1586201"/>
            <a:ext cx="4286812" cy="325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43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 txBox="1">
            <a:spLocks/>
          </p:cNvSpPr>
          <p:nvPr/>
        </p:nvSpPr>
        <p:spPr bwMode="auto">
          <a:xfrm>
            <a:off x="1582572" y="787011"/>
            <a:ext cx="5983894" cy="11103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86E59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600" b="0" i="0" u="none" strike="noStrike" kern="0" cap="none" spc="0" normalizeH="0" baseline="0" noProof="0" smtClean="0">
                <a:ln>
                  <a:noFill/>
                </a:ln>
                <a:solidFill>
                  <a:srgbClr val="686E59"/>
                </a:solidFill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Was müsste aus Ihrer Sicht die</a:t>
            </a:r>
            <a:r>
              <a:rPr kumimoji="0" lang="de-AT" sz="2800" b="0" i="0" u="none" strike="noStrike" kern="0" cap="none" spc="0" normalizeH="0" baseline="0" noProof="0" smtClean="0">
                <a:ln>
                  <a:noFill/>
                </a:ln>
                <a:solidFill>
                  <a:srgbClr val="686E59"/>
                </a:solidFill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/>
            </a:r>
            <a:br>
              <a:rPr kumimoji="0" lang="de-AT" sz="2800" b="0" i="0" u="none" strike="noStrike" kern="0" cap="none" spc="0" normalizeH="0" baseline="0" noProof="0" smtClean="0">
                <a:ln>
                  <a:noFill/>
                </a:ln>
                <a:solidFill>
                  <a:srgbClr val="686E59"/>
                </a:solidFill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</a:br>
            <a:r>
              <a:rPr kumimoji="0" lang="de-AT" sz="2800" b="0" i="0" u="none" strike="noStrike" kern="0" cap="none" spc="0" normalizeH="0" baseline="0" noProof="0" smtClean="0">
                <a:ln>
                  <a:noFill/>
                </a:ln>
                <a:solidFill>
                  <a:srgbClr val="686E59"/>
                </a:solidFill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Zivile Landesverteidigung (ZLV)</a:t>
            </a:r>
            <a:br>
              <a:rPr kumimoji="0" lang="de-AT" sz="2800" b="0" i="0" u="none" strike="noStrike" kern="0" cap="none" spc="0" normalizeH="0" baseline="0" noProof="0" smtClean="0">
                <a:ln>
                  <a:noFill/>
                </a:ln>
                <a:solidFill>
                  <a:srgbClr val="686E59"/>
                </a:solidFill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</a:br>
            <a:r>
              <a:rPr kumimoji="0" lang="de-AT" sz="1600" b="0" i="0" u="none" strike="noStrike" kern="0" cap="none" spc="0" normalizeH="0" baseline="0" noProof="0" smtClean="0">
                <a:ln>
                  <a:noFill/>
                </a:ln>
                <a:solidFill>
                  <a:srgbClr val="686E59"/>
                </a:solidFill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für Österreich leisten können?</a:t>
            </a: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686E59"/>
              </a:solidFill>
              <a:effectLst/>
              <a:uLnTx/>
              <a:uFillTx/>
              <a:latin typeface="Franklin Gothic Demi" panose="020B0703020102020204" pitchFamily="34" charset="0"/>
              <a:ea typeface="+mj-ea"/>
              <a:cs typeface="+mj-cs"/>
            </a:endParaRPr>
          </a:p>
        </p:txBody>
      </p:sp>
      <p:sp>
        <p:nvSpPr>
          <p:cNvPr id="5" name="AutoShape 16" descr="Quellbild anzeigen"/>
          <p:cNvSpPr>
            <a:spLocks noChangeAspect="1" noChangeArrowheads="1"/>
          </p:cNvSpPr>
          <p:nvPr/>
        </p:nvSpPr>
        <p:spPr bwMode="auto">
          <a:xfrm>
            <a:off x="1230511" y="561678"/>
            <a:ext cx="171450" cy="17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013">
              <a:solidFill>
                <a:srgbClr val="000000"/>
              </a:solidFill>
              <a:latin typeface="Garamond"/>
              <a:cs typeface="+mn-cs"/>
            </a:endParaRPr>
          </a:p>
        </p:txBody>
      </p:sp>
      <p:pic>
        <p:nvPicPr>
          <p:cNvPr id="6" name="Picture 2" descr="Quellbild anzei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880" y="2172512"/>
            <a:ext cx="1468095" cy="1090028"/>
          </a:xfrm>
          <a:prstGeom prst="rect">
            <a:avLst/>
          </a:prstGeom>
          <a:noFill/>
          <a:effectLst>
            <a:reflection blurRad="6350" stA="200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Quellbild anzeig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28" y="3287660"/>
            <a:ext cx="1043869" cy="1366320"/>
          </a:xfrm>
          <a:prstGeom prst="rect">
            <a:avLst/>
          </a:prstGeom>
          <a:noFill/>
          <a:effectLst>
            <a:reflection blurRad="6350" stA="200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Quellbild anzeig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218" y="2194858"/>
            <a:ext cx="549520" cy="106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Quellbild anzeig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407" y="3317032"/>
            <a:ext cx="2386362" cy="1343705"/>
          </a:xfrm>
          <a:prstGeom prst="rect">
            <a:avLst/>
          </a:prstGeom>
          <a:noFill/>
          <a:effectLst>
            <a:reflection blurRad="6350" stA="200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Quellbild anzeigen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2" t="1272" r="-1792" b="1590"/>
          <a:stretch/>
        </p:blipFill>
        <p:spPr bwMode="auto">
          <a:xfrm>
            <a:off x="5496498" y="3317033"/>
            <a:ext cx="2254720" cy="1348972"/>
          </a:xfrm>
          <a:prstGeom prst="rect">
            <a:avLst/>
          </a:prstGeom>
          <a:noFill/>
          <a:effectLst>
            <a:reflection blurRad="6350" stA="200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Quellbild anzeige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3"/>
          <a:stretch/>
        </p:blipFill>
        <p:spPr bwMode="auto">
          <a:xfrm>
            <a:off x="5791454" y="2204815"/>
            <a:ext cx="1916849" cy="105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Quellbild anzeige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47" y="2197632"/>
            <a:ext cx="1602433" cy="1064908"/>
          </a:xfrm>
          <a:prstGeom prst="rect">
            <a:avLst/>
          </a:prstGeom>
          <a:noFill/>
          <a:effectLst>
            <a:reflection blurRad="6350" stA="200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Quellbild anzeige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974" y="2214064"/>
            <a:ext cx="1959765" cy="10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509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1582183" y="845364"/>
            <a:ext cx="5983894" cy="499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86E59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0" i="0" u="none" strike="noStrike" kern="0" cap="none" spc="0" normalizeH="0" baseline="0" noProof="0" smtClean="0">
                <a:ln>
                  <a:noFill/>
                </a:ln>
                <a:solidFill>
                  <a:srgbClr val="686E59"/>
                </a:solidFill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Zivile Landesverteidigung</a:t>
            </a:r>
            <a:endParaRPr kumimoji="0" lang="de-AT" sz="2800" b="0" i="0" u="none" strike="noStrike" kern="0" cap="none" spc="0" normalizeH="0" baseline="0" noProof="0" dirty="0">
              <a:ln>
                <a:noFill/>
              </a:ln>
              <a:solidFill>
                <a:srgbClr val="686E59"/>
              </a:solidFill>
              <a:effectLst/>
              <a:uLnTx/>
              <a:uFillTx/>
              <a:latin typeface="Franklin Gothic Demi" panose="020B0703020102020204" pitchFamily="34" charset="0"/>
              <a:ea typeface="+mj-ea"/>
              <a:cs typeface="+mj-cs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842459" y="1364271"/>
            <a:ext cx="7472149" cy="369758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Font typeface="Garamond" panose="02020404030301010803" pitchFamily="18" charset="0"/>
              <a:buChar char="▲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35C46"/>
              </a:buClr>
              <a:buFont typeface="Garamond" panose="02020404030301010803" pitchFamily="18" charset="0"/>
              <a:buChar char="▼"/>
              <a:defRPr sz="21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Font typeface="Garamond" panose="02020404030301010803" pitchFamily="18" charset="0"/>
              <a:buChar char="▲"/>
              <a:defRPr sz="18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35C46"/>
              </a:buClr>
              <a:buFont typeface="Garamond" panose="02020404030301010803" pitchFamily="18" charset="0"/>
              <a:buChar char="▼"/>
              <a:defRPr sz="15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Font typeface="Garamond" panose="02020404030301010803" pitchFamily="18" charset="0"/>
              <a:buChar char="▲"/>
              <a:defRPr sz="15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686E59"/>
              </a:buClr>
              <a:buSzTx/>
              <a:buFont typeface="Garamond" panose="02020404030301010803" pitchFamily="18" charset="0"/>
              <a:buNone/>
              <a:tabLst/>
              <a:defRPr/>
            </a:pPr>
            <a:r>
              <a:rPr kumimoji="0" lang="de-AT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686E59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Grundsätze:</a:t>
            </a:r>
          </a:p>
          <a:p>
            <a:pPr marL="257175" marR="0" lvl="0" indent="-257175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r>
              <a:rPr kumimoji="0" lang="de-AT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Warn- und Alarmdienst (Sirenen, Bundes- u. Landeswarnzentralen)</a:t>
            </a:r>
          </a:p>
          <a:p>
            <a:pPr marL="257175" marR="0" lvl="0" indent="-257175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r>
              <a:rPr kumimoji="0" lang="de-AT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Einsatzvorsorgen (Hilfs-, Berge und Rettungswesen)</a:t>
            </a:r>
          </a:p>
          <a:p>
            <a:pPr marL="257175" marR="0" lvl="0" indent="-257175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r>
              <a:rPr kumimoji="0" lang="de-AT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Strahlenschutz</a:t>
            </a:r>
          </a:p>
          <a:p>
            <a:pPr marL="257175" marR="0" lvl="0" indent="-257175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r>
              <a:rPr kumimoji="0" lang="de-AT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Schutzraumbauten</a:t>
            </a: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r>
              <a:rPr kumimoji="0" lang="de-AT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Selbstschutzmaßnahmen (Erste-Hilfe-Kurs, Brandschutz &amp; Feuerbekämpfungsmittel wie Feuerlöscher usw.)</a:t>
            </a:r>
          </a:p>
          <a:p>
            <a:pPr marL="257175" marR="0" lvl="0" indent="-257175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r>
              <a:rPr kumimoji="0" lang="de-AT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Gesundheits- und Sanitätsvorsorgen (Behandlung von Zivilisten und Soldaten usw.)</a:t>
            </a:r>
          </a:p>
          <a:p>
            <a:pPr marL="257175" marR="0" lvl="0" indent="-257175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r>
              <a:rPr kumimoji="0" lang="de-AT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Ist nicht nur auf den Verteidigungsfall beschränkt – sondern gilt  IMMER!</a:t>
            </a: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endParaRPr kumimoji="0" lang="de-AT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674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1582184" y="844640"/>
            <a:ext cx="5983894" cy="40925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86E59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0" i="0" u="none" strike="noStrike" kern="0" cap="none" spc="0" normalizeH="0" baseline="0" noProof="0" smtClean="0">
                <a:ln>
                  <a:noFill/>
                </a:ln>
                <a:solidFill>
                  <a:srgbClr val="686E59"/>
                </a:solidFill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Zivile Landesverteidigung</a:t>
            </a:r>
            <a:endParaRPr kumimoji="0" lang="de-AT" sz="2800" b="0" i="0" u="none" strike="noStrike" kern="0" cap="none" spc="0" normalizeH="0" baseline="0" noProof="0" dirty="0">
              <a:ln>
                <a:noFill/>
              </a:ln>
              <a:solidFill>
                <a:srgbClr val="686E59"/>
              </a:solidFill>
              <a:effectLst/>
              <a:uLnTx/>
              <a:uFillTx/>
              <a:latin typeface="Franklin Gothic Demi" panose="020B0703020102020204" pitchFamily="34" charset="0"/>
              <a:ea typeface="+mj-ea"/>
              <a:cs typeface="+mj-cs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550627" y="1322267"/>
            <a:ext cx="8059003" cy="362348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Font typeface="Garamond" panose="02020404030301010803" pitchFamily="18" charset="0"/>
              <a:buChar char="▲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35C46"/>
              </a:buClr>
              <a:buFont typeface="Garamond" panose="02020404030301010803" pitchFamily="18" charset="0"/>
              <a:buChar char="▼"/>
              <a:defRPr sz="21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Font typeface="Garamond" panose="02020404030301010803" pitchFamily="18" charset="0"/>
              <a:buChar char="▲"/>
              <a:defRPr sz="18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35C46"/>
              </a:buClr>
              <a:buFont typeface="Garamond" panose="02020404030301010803" pitchFamily="18" charset="0"/>
              <a:buChar char="▼"/>
              <a:defRPr sz="15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Font typeface="Garamond" panose="02020404030301010803" pitchFamily="18" charset="0"/>
              <a:buChar char="▲"/>
              <a:defRPr sz="15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686E59"/>
              </a:buClr>
              <a:buSzTx/>
              <a:buFont typeface="Garamond" panose="02020404030301010803" pitchFamily="18" charset="0"/>
              <a:buNone/>
              <a:tabLst/>
              <a:defRPr/>
            </a:pPr>
            <a:r>
              <a:rPr kumimoji="0" lang="de-AT" sz="2400" b="0" i="0" u="sng" strike="noStrike" kern="0" cap="none" spc="0" normalizeH="0" baseline="0" noProof="0" smtClean="0">
                <a:ln>
                  <a:noFill/>
                </a:ln>
                <a:solidFill>
                  <a:srgbClr val="686E59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Aufgaben:</a:t>
            </a:r>
          </a:p>
          <a:p>
            <a:pPr marL="257175" marR="0" lvl="0" indent="-257175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r>
              <a:rPr kumimoji="0" lang="de-AT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Aufrechterhaltung von Ruhe und Ordnung</a:t>
            </a:r>
          </a:p>
          <a:p>
            <a:pPr marL="257175" marR="0" lvl="0" indent="-257175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r>
              <a:rPr kumimoji="0" lang="de-AT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Sicherung der Funktionsfähigkeit der staatlichen Organe</a:t>
            </a:r>
          </a:p>
          <a:p>
            <a:pPr marL="257175" marR="0" lvl="0" indent="-257175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r>
              <a:rPr kumimoji="0" lang="de-AT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Objektschutz</a:t>
            </a:r>
          </a:p>
          <a:p>
            <a:pPr marL="257175" marR="0" lvl="0" indent="-257175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r>
              <a:rPr kumimoji="0" lang="de-AT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Vorkehrungen zur Aufnahme von Schutzbedürftigen</a:t>
            </a:r>
          </a:p>
          <a:p>
            <a:pPr marL="257175" marR="0" lvl="0" indent="-257175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r>
              <a:rPr kumimoji="0" lang="de-AT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Gesetzgebung absichern und gewährleisten (Erhalt Aktionsfähigkeit des NR, BR, LT usw.)</a:t>
            </a:r>
          </a:p>
          <a:p>
            <a:pPr marL="257175" marR="0" lvl="0" indent="-257175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r>
              <a:rPr kumimoji="0" lang="de-AT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Vollziehung absichern und gewährleisten (bspw. verwaltungs- und verfassungsrechtliche Grundlagen)</a:t>
            </a:r>
          </a:p>
          <a:p>
            <a:pPr marL="257175" marR="0" lvl="0" indent="-257175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r>
              <a:rPr kumimoji="0" lang="de-AT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Sichern der Funktionsfähigkeit der Verwaltung und Gerichtsbarkeit</a:t>
            </a:r>
          </a:p>
          <a:p>
            <a:pPr marL="257175" marR="0" lvl="0" indent="-257175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r>
              <a:rPr kumimoji="0" lang="de-AT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Koordination der Bundesverwaltung (der Landesverwaltungen bis zu Bezirken und Gemeinden) </a:t>
            </a:r>
          </a:p>
          <a:p>
            <a:pPr marL="557213" marR="0" lvl="1" indent="-214313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▼"/>
              <a:tabLst/>
              <a:defRPr/>
            </a:pPr>
            <a:r>
              <a:rPr kumimoji="0" lang="de-AT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Einsatz- und Krisenstäbe, Bezirkskoordinationsausschüsse</a:t>
            </a:r>
          </a:p>
          <a:p>
            <a:pPr marL="557213" marR="0" lvl="1" indent="-214313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▼"/>
              <a:tabLst/>
              <a:defRPr/>
            </a:pPr>
            <a:r>
              <a:rPr kumimoji="0" lang="de-AT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Nachrichtenübermittlung, Information (ORF, Zeitungen, Radio, Internet, Soziale Medien, etc.)</a:t>
            </a:r>
            <a:endParaRPr kumimoji="0" lang="de-AT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511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591277" y="849562"/>
            <a:ext cx="7978525" cy="4641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86E59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0" i="0" u="none" strike="noStrike" kern="0" cap="none" spc="0" normalizeH="0" baseline="0" noProof="0" smtClean="0">
                <a:ln>
                  <a:noFill/>
                </a:ln>
                <a:solidFill>
                  <a:srgbClr val="686E59"/>
                </a:solidFill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Zivile Landesverteidigung</a:t>
            </a:r>
            <a:endParaRPr kumimoji="0" lang="de-AT" sz="2800" b="0" i="0" u="none" strike="noStrike" kern="0" cap="none" spc="0" normalizeH="0" baseline="0" noProof="0" dirty="0">
              <a:ln>
                <a:noFill/>
              </a:ln>
              <a:solidFill>
                <a:srgbClr val="686E59"/>
              </a:solidFill>
              <a:effectLst/>
              <a:uLnTx/>
              <a:uFillTx/>
              <a:latin typeface="Franklin Gothic Demi" panose="020B0703020102020204" pitchFamily="34" charset="0"/>
              <a:ea typeface="+mj-ea"/>
              <a:cs typeface="+mj-cs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1223068" y="1571365"/>
            <a:ext cx="7346734" cy="2942986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Font typeface="Garamond" panose="02020404030301010803" pitchFamily="18" charset="0"/>
              <a:buChar char="▲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35C46"/>
              </a:buClr>
              <a:buFont typeface="Garamond" panose="02020404030301010803" pitchFamily="18" charset="0"/>
              <a:buChar char="▼"/>
              <a:defRPr sz="21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Font typeface="Garamond" panose="02020404030301010803" pitchFamily="18" charset="0"/>
              <a:buChar char="▲"/>
              <a:defRPr sz="18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35C46"/>
              </a:buClr>
              <a:buFont typeface="Garamond" panose="02020404030301010803" pitchFamily="18" charset="0"/>
              <a:buChar char="▼"/>
              <a:defRPr sz="15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Font typeface="Garamond" panose="02020404030301010803" pitchFamily="18" charset="0"/>
              <a:buChar char="▲"/>
              <a:defRPr sz="15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SzTx/>
              <a:buFont typeface="Garamond" panose="02020404030301010803" pitchFamily="18" charset="0"/>
              <a:buNone/>
              <a:tabLst/>
              <a:defRPr/>
            </a:pPr>
            <a:r>
              <a:rPr kumimoji="0" lang="de-AT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686E59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Zuständigkeit:</a:t>
            </a: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Bundesministerium für Inneres (BMI)</a:t>
            </a:r>
            <a:r>
              <a:rPr kumimoji="0" lang="de-AT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mit der Polizei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SzTx/>
              <a:buNone/>
              <a:tabLst/>
              <a:defRPr/>
            </a:pPr>
            <a:endParaRPr kumimoji="0" lang="de-AT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in Verbindung mit den Blaulichtorganisationen</a:t>
            </a:r>
            <a:b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</a:br>
            <a: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(Rettung, Feuerwehr, Bergrettung, Höhlenrettung, usw.),</a:t>
            </a:r>
            <a:r>
              <a:rPr kumimoji="0" lang="de-AT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zivilen Einrichtungen</a:t>
            </a:r>
            <a:endParaRPr kumimoji="0" lang="de-AT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067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1582184" y="792684"/>
            <a:ext cx="5983894" cy="114727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86E59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600" b="0" i="0" u="none" strike="noStrike" kern="0" cap="none" spc="0" normalizeH="0" baseline="0" noProof="0" smtClean="0">
                <a:ln>
                  <a:noFill/>
                </a:ln>
                <a:solidFill>
                  <a:srgbClr val="686E59"/>
                </a:solidFill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Was müsste aus Ihrer Sicht die</a:t>
            </a:r>
            <a:br>
              <a:rPr kumimoji="0" lang="de-AT" sz="1600" b="0" i="0" u="none" strike="noStrike" kern="0" cap="none" spc="0" normalizeH="0" baseline="0" noProof="0" smtClean="0">
                <a:ln>
                  <a:noFill/>
                </a:ln>
                <a:solidFill>
                  <a:srgbClr val="686E59"/>
                </a:solidFill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</a:br>
            <a:r>
              <a:rPr kumimoji="0" lang="de-AT" sz="2800" b="0" i="0" u="none" strike="noStrike" kern="0" cap="none" spc="0" normalizeH="0" baseline="0" noProof="0" smtClean="0">
                <a:ln>
                  <a:noFill/>
                </a:ln>
                <a:solidFill>
                  <a:srgbClr val="686E59"/>
                </a:solidFill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Wirtschaftliche Landesverteidigung (WLV)</a:t>
            </a:r>
            <a:br>
              <a:rPr kumimoji="0" lang="de-AT" sz="2800" b="0" i="0" u="none" strike="noStrike" kern="0" cap="none" spc="0" normalizeH="0" baseline="0" noProof="0" smtClean="0">
                <a:ln>
                  <a:noFill/>
                </a:ln>
                <a:solidFill>
                  <a:srgbClr val="686E59"/>
                </a:solidFill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</a:br>
            <a:r>
              <a:rPr kumimoji="0" lang="de-AT" sz="1600" b="0" i="0" u="none" strike="noStrike" kern="0" cap="none" spc="0" normalizeH="0" baseline="0" noProof="0" smtClean="0">
                <a:ln>
                  <a:noFill/>
                </a:ln>
                <a:solidFill>
                  <a:srgbClr val="686E59"/>
                </a:solidFill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für Österreich leisten können?</a:t>
            </a:r>
            <a:endParaRPr kumimoji="0" lang="de-AT" sz="1600" b="0" i="0" u="none" strike="noStrike" kern="0" cap="none" spc="0" normalizeH="0" baseline="0" noProof="0" dirty="0">
              <a:ln>
                <a:noFill/>
              </a:ln>
              <a:solidFill>
                <a:srgbClr val="686E59"/>
              </a:solidFill>
              <a:effectLst/>
              <a:uLnTx/>
              <a:uFillTx/>
              <a:latin typeface="Franklin Gothic Demi" panose="020B0703020102020204" pitchFamily="34" charset="0"/>
              <a:ea typeface="+mj-ea"/>
              <a:cs typeface="+mj-cs"/>
            </a:endParaRPr>
          </a:p>
        </p:txBody>
      </p:sp>
      <p:sp>
        <p:nvSpPr>
          <p:cNvPr id="5" name="AutoShape 6" descr="Quellbild anzeigen"/>
          <p:cNvSpPr>
            <a:spLocks noChangeAspect="1" noChangeArrowheads="1"/>
          </p:cNvSpPr>
          <p:nvPr/>
        </p:nvSpPr>
        <p:spPr bwMode="auto">
          <a:xfrm>
            <a:off x="1230511" y="561678"/>
            <a:ext cx="171450" cy="17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013">
              <a:solidFill>
                <a:srgbClr val="000000"/>
              </a:solidFill>
              <a:latin typeface="Garamond"/>
              <a:cs typeface="+mn-cs"/>
            </a:endParaRPr>
          </a:p>
        </p:txBody>
      </p:sp>
      <p:pic>
        <p:nvPicPr>
          <p:cNvPr id="6" name="Picture 2" descr="Quellbild anzeige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11"/>
          <a:stretch/>
        </p:blipFill>
        <p:spPr bwMode="auto">
          <a:xfrm>
            <a:off x="4659568" y="3792358"/>
            <a:ext cx="1971965" cy="1147112"/>
          </a:xfrm>
          <a:prstGeom prst="rect">
            <a:avLst/>
          </a:prstGeom>
          <a:noFill/>
          <a:effectLst>
            <a:reflection blurRad="6350" stA="200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Quellbild anzeig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568" y="2124814"/>
            <a:ext cx="2422822" cy="160772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Quellbild anzeig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169" y="3326727"/>
            <a:ext cx="2019458" cy="1440036"/>
          </a:xfrm>
          <a:prstGeom prst="rect">
            <a:avLst/>
          </a:prstGeom>
          <a:noFill/>
          <a:effectLst>
            <a:reflection blurRad="6350" stA="200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Quellbild anzeig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75" y="2124814"/>
            <a:ext cx="2143629" cy="1607722"/>
          </a:xfrm>
          <a:prstGeom prst="rect">
            <a:avLst/>
          </a:prstGeom>
          <a:noFill/>
          <a:effectLst>
            <a:reflection blurRad="6350" stA="200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Quellbild anzeige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169" y="2124814"/>
            <a:ext cx="2019458" cy="113328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Quellbild anzeige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474" y="3792358"/>
            <a:ext cx="2088623" cy="1148742"/>
          </a:xfrm>
          <a:prstGeom prst="rect">
            <a:avLst/>
          </a:prstGeom>
          <a:noFill/>
          <a:effectLst>
            <a:reflection blurRad="6350" stA="200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588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1582183" y="848018"/>
            <a:ext cx="5983894" cy="6220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86E59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0" i="0" u="none" strike="noStrike" kern="0" cap="none" spc="0" normalizeH="0" baseline="0" noProof="0" smtClean="0">
                <a:ln>
                  <a:noFill/>
                </a:ln>
                <a:solidFill>
                  <a:srgbClr val="686E59"/>
                </a:solidFill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Wirtschaftliche Landesverteidigung</a:t>
            </a:r>
            <a:endParaRPr kumimoji="0" lang="de-AT" sz="2800" b="0" i="0" u="none" strike="noStrike" kern="0" cap="none" spc="0" normalizeH="0" baseline="0" noProof="0" dirty="0">
              <a:ln>
                <a:noFill/>
              </a:ln>
              <a:solidFill>
                <a:srgbClr val="686E59"/>
              </a:solidFill>
              <a:effectLst/>
              <a:uLnTx/>
              <a:uFillTx/>
              <a:latin typeface="Franklin Gothic Demi" panose="020B0703020102020204" pitchFamily="34" charset="0"/>
              <a:ea typeface="+mj-ea"/>
              <a:cs typeface="+mj-cs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694249" y="1521383"/>
            <a:ext cx="7765576" cy="306790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Font typeface="Garamond" panose="02020404030301010803" pitchFamily="18" charset="0"/>
              <a:buChar char="▲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35C46"/>
              </a:buClr>
              <a:buFont typeface="Garamond" panose="02020404030301010803" pitchFamily="18" charset="0"/>
              <a:buChar char="▼"/>
              <a:defRPr sz="21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Font typeface="Garamond" panose="02020404030301010803" pitchFamily="18" charset="0"/>
              <a:buChar char="▲"/>
              <a:defRPr sz="18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35C46"/>
              </a:buClr>
              <a:buFont typeface="Garamond" panose="02020404030301010803" pitchFamily="18" charset="0"/>
              <a:buChar char="▼"/>
              <a:defRPr sz="15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Font typeface="Garamond" panose="02020404030301010803" pitchFamily="18" charset="0"/>
              <a:buChar char="▲"/>
              <a:defRPr sz="15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686E59"/>
              </a:buClr>
              <a:buSzTx/>
              <a:buFont typeface="Garamond" panose="02020404030301010803" pitchFamily="18" charset="0"/>
              <a:buNone/>
              <a:tabLst/>
              <a:defRPr/>
            </a:pPr>
            <a:r>
              <a:rPr kumimoji="0" lang="de-AT" sz="2400" b="0" i="0" u="sng" strike="noStrike" kern="0" cap="none" spc="0" normalizeH="0" baseline="0" noProof="0" smtClean="0">
                <a:ln>
                  <a:noFill/>
                </a:ln>
                <a:solidFill>
                  <a:srgbClr val="686E59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Grundsätze: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686E59"/>
              </a:buClr>
              <a:buSzTx/>
              <a:buFont typeface="Garamond" panose="02020404030301010803" pitchFamily="18" charset="0"/>
              <a:buNone/>
              <a:tabLst/>
              <a:defRPr/>
            </a:pPr>
            <a:r>
              <a:rPr kumimoji="0" lang="de-AT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Umfasst die Verhinderung oder Abmilderung jeder Verknappung von Gütern oder Leistungen </a:t>
            </a:r>
          </a:p>
          <a:p>
            <a:pPr marL="257175" marR="0" lvl="0" indent="-257175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endParaRPr kumimoji="0" lang="de-AT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257175" marR="0" lvl="0" indent="-257175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r>
              <a:rPr kumimoji="0" lang="de-AT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Erhalt der Leistungsfähigkeit der Wirtschaft</a:t>
            </a:r>
          </a:p>
          <a:p>
            <a:pPr marL="257175" marR="0" lvl="0" indent="-257175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r>
              <a:rPr kumimoji="0" lang="de-AT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Vermeidung ökonomischer Störungen</a:t>
            </a:r>
          </a:p>
          <a:p>
            <a:pPr marL="257175" marR="0" lvl="0" indent="-257175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r>
              <a:rPr kumimoji="0" lang="de-AT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Bewahrung der Ernährungsbasis</a:t>
            </a:r>
          </a:p>
          <a:p>
            <a:pPr marL="257175" marR="0" lvl="0" indent="-257175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r>
              <a:rPr kumimoji="0" lang="de-AT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Versorgung der Bevölkerung mit lebensnotwendigen Gütern</a:t>
            </a:r>
          </a:p>
          <a:p>
            <a:pPr marL="257175" marR="0" lvl="0" indent="-257175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r>
              <a:rPr kumimoji="0" lang="de-AT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Weitestgehende Sicherung von Arbeitsplätzen &amp; Stabilisierung des Arbeitsmarktes</a:t>
            </a:r>
            <a:endParaRPr kumimoji="0" lang="de-AT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767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744759" y="1404449"/>
            <a:ext cx="7543624" cy="315840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Font typeface="Garamond" panose="02020404030301010803" pitchFamily="18" charset="0"/>
              <a:buChar char="▲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35C46"/>
              </a:buClr>
              <a:buFont typeface="Garamond" panose="02020404030301010803" pitchFamily="18" charset="0"/>
              <a:buChar char="▼"/>
              <a:defRPr sz="21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Font typeface="Garamond" panose="02020404030301010803" pitchFamily="18" charset="0"/>
              <a:buChar char="▲"/>
              <a:defRPr sz="18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35C46"/>
              </a:buClr>
              <a:buFont typeface="Garamond" panose="02020404030301010803" pitchFamily="18" charset="0"/>
              <a:buChar char="▼"/>
              <a:defRPr sz="15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Font typeface="Garamond" panose="02020404030301010803" pitchFamily="18" charset="0"/>
              <a:buChar char="▲"/>
              <a:defRPr sz="15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686E59"/>
              </a:buClr>
              <a:buSzTx/>
              <a:buFont typeface="Garamond" panose="02020404030301010803" pitchFamily="18" charset="0"/>
              <a:buNone/>
              <a:tabLst/>
              <a:defRPr/>
            </a:pPr>
            <a:r>
              <a:rPr kumimoji="0" lang="de-AT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686E59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Aufgaben:</a:t>
            </a: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r>
              <a:rPr kumimoji="0" lang="de-AT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Gewährleistet die rechtzeitige Beschaffung und gesicherte Bereitstellung von Gütern</a:t>
            </a:r>
            <a:r>
              <a:rPr kumimoji="0" lang="de-AT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kumimoji="0" lang="de-AT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und Daten </a:t>
            </a:r>
          </a:p>
          <a:p>
            <a:pPr marL="257175" marR="0" lvl="0" indent="-257175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r>
              <a:rPr kumimoji="0" lang="de-AT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Sichert das Funktionieren des Außenhandels</a:t>
            </a:r>
          </a:p>
          <a:p>
            <a:pPr marL="257175" marR="0" lvl="0" indent="-257175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r>
              <a:rPr kumimoji="0" lang="de-AT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Gewährleistet die Währungsstabilität </a:t>
            </a:r>
          </a:p>
          <a:p>
            <a:pPr marL="257175" marR="0" lvl="0" indent="-257175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r>
              <a:rPr kumimoji="0" lang="de-AT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Sichert die Roh- und Grundstoffversorgung</a:t>
            </a:r>
          </a:p>
          <a:p>
            <a:pPr marL="257175" marR="0" lvl="0" indent="-257175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r>
              <a:rPr kumimoji="0" lang="de-AT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Stellt die Energieversorgung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591277" y="849562"/>
            <a:ext cx="7978525" cy="40960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86E59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0" i="0" u="none" strike="noStrike" kern="0" cap="none" spc="0" normalizeH="0" baseline="0" noProof="0" smtClean="0">
                <a:ln>
                  <a:noFill/>
                </a:ln>
                <a:solidFill>
                  <a:srgbClr val="686E59"/>
                </a:solidFill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Wirtschaftliche Landesverteidigung</a:t>
            </a:r>
            <a:endParaRPr kumimoji="0" lang="de-AT" sz="2800" b="0" i="0" u="none" strike="noStrike" kern="0" cap="none" spc="0" normalizeH="0" baseline="0" noProof="0" dirty="0">
              <a:ln>
                <a:noFill/>
              </a:ln>
              <a:solidFill>
                <a:srgbClr val="686E59"/>
              </a:solidFill>
              <a:effectLst/>
              <a:uLnTx/>
              <a:uFillTx/>
              <a:latin typeface="Franklin Gothic Demi" panose="020B07030201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12264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587069" y="838065"/>
            <a:ext cx="7978525" cy="5051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86E59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0" i="0" u="none" strike="noStrike" kern="0" cap="none" spc="0" normalizeH="0" baseline="0" noProof="0" smtClean="0">
                <a:ln>
                  <a:noFill/>
                </a:ln>
                <a:solidFill>
                  <a:srgbClr val="686E59"/>
                </a:solidFill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Inhalt</a:t>
            </a:r>
            <a:endParaRPr kumimoji="0" lang="de-AT" sz="2800" b="0" i="0" u="none" strike="noStrike" kern="0" cap="none" spc="0" normalizeH="0" baseline="0" noProof="0" dirty="0">
              <a:ln>
                <a:noFill/>
              </a:ln>
              <a:solidFill>
                <a:srgbClr val="686E59"/>
              </a:solidFill>
              <a:effectLst/>
              <a:uLnTx/>
              <a:uFillTx/>
              <a:latin typeface="Franklin Gothic Demi" panose="020B0703020102020204" pitchFamily="34" charset="0"/>
              <a:ea typeface="+mj-ea"/>
              <a:cs typeface="+mj-cs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822960" y="1571805"/>
            <a:ext cx="7742634" cy="275330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Font typeface="Garamond" panose="02020404030301010803" pitchFamily="18" charset="0"/>
              <a:buChar char="▲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35C46"/>
              </a:buClr>
              <a:buFont typeface="Garamond" panose="02020404030301010803" pitchFamily="18" charset="0"/>
              <a:buChar char="▼"/>
              <a:defRPr sz="21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Font typeface="Garamond" panose="02020404030301010803" pitchFamily="18" charset="0"/>
              <a:buChar char="▲"/>
              <a:defRPr sz="18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35C46"/>
              </a:buClr>
              <a:buFont typeface="Garamond" panose="02020404030301010803" pitchFamily="18" charset="0"/>
              <a:buChar char="▼"/>
              <a:defRPr sz="15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Font typeface="Garamond" panose="02020404030301010803" pitchFamily="18" charset="0"/>
              <a:buChar char="▲"/>
              <a:defRPr sz="15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r>
              <a:rPr kumimoji="0" lang="de-AT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Umfassende Landesverteidigung (ULV)</a:t>
            </a: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endParaRPr kumimoji="0" lang="de-AT" sz="2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r>
              <a:rPr kumimoji="0" lang="de-AT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Rechtlicher Rahmen &amp; Grundlagen</a:t>
            </a: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endParaRPr kumimoji="0" lang="de-AT" sz="2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r>
              <a:rPr kumimoji="0" lang="de-AT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Die vier Teilbereiche der Umfassenden</a:t>
            </a:r>
            <a:r>
              <a:rPr kumimoji="0" lang="de-AT" sz="2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L</a:t>
            </a:r>
            <a:r>
              <a:rPr kumimoji="0" lang="de-AT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andesverteidigung</a:t>
            </a: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endParaRPr kumimoji="0" lang="de-AT" sz="2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r>
              <a:rPr kumimoji="0" lang="de-AT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Diskussion</a:t>
            </a: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endParaRPr kumimoji="0" lang="de-AT" sz="2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endParaRPr kumimoji="0" lang="de-AT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84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591277" y="849561"/>
            <a:ext cx="7978525" cy="6220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86E59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0" i="0" u="none" strike="noStrike" kern="0" cap="none" spc="0" normalizeH="0" baseline="0" noProof="0" smtClean="0">
                <a:ln>
                  <a:noFill/>
                </a:ln>
                <a:solidFill>
                  <a:srgbClr val="686E59"/>
                </a:solidFill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Wirtschaftliche Landesverteidigung</a:t>
            </a:r>
            <a:endParaRPr kumimoji="0" lang="de-AT" sz="2800" b="0" i="0" u="none" strike="noStrike" kern="0" cap="none" spc="0" normalizeH="0" baseline="0" noProof="0" dirty="0">
              <a:ln>
                <a:noFill/>
              </a:ln>
              <a:solidFill>
                <a:srgbClr val="686E59"/>
              </a:solidFill>
              <a:effectLst/>
              <a:uLnTx/>
              <a:uFillTx/>
              <a:latin typeface="Franklin Gothic Demi" panose="020B0703020102020204" pitchFamily="34" charset="0"/>
              <a:ea typeface="+mj-ea"/>
              <a:cs typeface="+mj-cs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857214" y="1659751"/>
            <a:ext cx="7509546" cy="301899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Font typeface="Garamond" panose="02020404030301010803" pitchFamily="18" charset="0"/>
              <a:buChar char="▲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35C46"/>
              </a:buClr>
              <a:buFont typeface="Garamond" panose="02020404030301010803" pitchFamily="18" charset="0"/>
              <a:buChar char="▼"/>
              <a:defRPr sz="21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Font typeface="Garamond" panose="02020404030301010803" pitchFamily="18" charset="0"/>
              <a:buChar char="▲"/>
              <a:defRPr sz="18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35C46"/>
              </a:buClr>
              <a:buFont typeface="Garamond" panose="02020404030301010803" pitchFamily="18" charset="0"/>
              <a:buChar char="▼"/>
              <a:defRPr sz="15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Font typeface="Garamond" panose="02020404030301010803" pitchFamily="18" charset="0"/>
              <a:buChar char="▲"/>
              <a:defRPr sz="15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SzTx/>
              <a:buFont typeface="Garamond" panose="02020404030301010803" pitchFamily="18" charset="0"/>
              <a:buNone/>
              <a:tabLst/>
              <a:defRPr/>
            </a:pPr>
            <a:r>
              <a:rPr kumimoji="0" lang="de-AT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686E59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Zuständigkeit:</a:t>
            </a: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Bundesministerium für Digitalisierung und Wirtschaft (BMDW)</a:t>
            </a:r>
            <a:r>
              <a:rPr kumimoji="0" lang="de-AT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und Infrastrukturministerium (BMK) sowie Landwirtschaftsministerium (BMLRT)</a:t>
            </a: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endParaRPr kumimoji="0" lang="de-AT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in Verbindung mit den Bundesländern</a:t>
            </a:r>
            <a:endParaRPr kumimoji="0" lang="de-AT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987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1582184" y="689339"/>
            <a:ext cx="5983894" cy="110633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86E59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600" b="0" i="0" u="none" strike="noStrike" kern="0" cap="none" spc="0" normalizeH="0" baseline="0" noProof="0" smtClean="0">
                <a:ln>
                  <a:noFill/>
                </a:ln>
                <a:solidFill>
                  <a:srgbClr val="686E59"/>
                </a:solidFill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Was müsste aus Ihrer Sicht die</a:t>
            </a:r>
            <a:r>
              <a:rPr kumimoji="0" lang="de-AT" sz="2800" b="0" i="0" u="none" strike="noStrike" kern="0" cap="none" spc="0" normalizeH="0" baseline="0" noProof="0" smtClean="0">
                <a:ln>
                  <a:noFill/>
                </a:ln>
                <a:solidFill>
                  <a:srgbClr val="686E59"/>
                </a:solidFill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/>
            </a:r>
            <a:br>
              <a:rPr kumimoji="0" lang="de-AT" sz="2800" b="0" i="0" u="none" strike="noStrike" kern="0" cap="none" spc="0" normalizeH="0" baseline="0" noProof="0" smtClean="0">
                <a:ln>
                  <a:noFill/>
                </a:ln>
                <a:solidFill>
                  <a:srgbClr val="686E59"/>
                </a:solidFill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</a:br>
            <a:r>
              <a:rPr kumimoji="0" lang="de-AT" sz="2800" b="0" i="0" u="none" strike="noStrike" kern="0" cap="none" spc="0" normalizeH="0" baseline="0" noProof="0" smtClean="0">
                <a:ln>
                  <a:noFill/>
                </a:ln>
                <a:solidFill>
                  <a:srgbClr val="686E59"/>
                </a:solidFill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Geistige Landesverteidigung (GLV)</a:t>
            </a:r>
            <a:br>
              <a:rPr kumimoji="0" lang="de-AT" sz="2800" b="0" i="0" u="none" strike="noStrike" kern="0" cap="none" spc="0" normalizeH="0" baseline="0" noProof="0" smtClean="0">
                <a:ln>
                  <a:noFill/>
                </a:ln>
                <a:solidFill>
                  <a:srgbClr val="686E59"/>
                </a:solidFill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</a:br>
            <a:r>
              <a:rPr kumimoji="0" lang="de-AT" sz="1600" b="0" i="0" u="none" strike="noStrike" kern="0" cap="none" spc="0" normalizeH="0" baseline="0" noProof="0" smtClean="0">
                <a:ln>
                  <a:noFill/>
                </a:ln>
                <a:solidFill>
                  <a:srgbClr val="686E59"/>
                </a:solidFill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für Österreich leisten können?</a:t>
            </a:r>
            <a:endParaRPr kumimoji="0" lang="de-AT" sz="1600" b="0" i="0" u="none" strike="noStrike" kern="0" cap="none" spc="0" normalizeH="0" baseline="0" noProof="0" dirty="0">
              <a:ln>
                <a:noFill/>
              </a:ln>
              <a:solidFill>
                <a:srgbClr val="686E59"/>
              </a:solidFill>
              <a:effectLst/>
              <a:uLnTx/>
              <a:uFillTx/>
              <a:latin typeface="Franklin Gothic Demi" panose="020B0703020102020204" pitchFamily="34" charset="0"/>
              <a:ea typeface="+mj-ea"/>
              <a:cs typeface="+mj-cs"/>
            </a:endParaRPr>
          </a:p>
        </p:txBody>
      </p:sp>
      <p:sp>
        <p:nvSpPr>
          <p:cNvPr id="5" name="AutoShape 4" descr="Quellbild anzeigen"/>
          <p:cNvSpPr>
            <a:spLocks noChangeAspect="1" noChangeArrowheads="1"/>
          </p:cNvSpPr>
          <p:nvPr/>
        </p:nvSpPr>
        <p:spPr bwMode="auto">
          <a:xfrm>
            <a:off x="1230511" y="561678"/>
            <a:ext cx="171450" cy="17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013">
              <a:solidFill>
                <a:srgbClr val="000000"/>
              </a:solidFill>
              <a:latin typeface="Garamond"/>
              <a:cs typeface="+mn-cs"/>
            </a:endParaRPr>
          </a:p>
        </p:txBody>
      </p:sp>
      <p:pic>
        <p:nvPicPr>
          <p:cNvPr id="6" name="Picture 12" descr="Quellbild anzei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767" y="2126802"/>
            <a:ext cx="1014482" cy="149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Quellbild anzeig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94" y="2126802"/>
            <a:ext cx="2107190" cy="1185294"/>
          </a:xfrm>
          <a:prstGeom prst="rect">
            <a:avLst/>
          </a:prstGeom>
          <a:noFill/>
          <a:effectLst>
            <a:reflection blurRad="6350" stA="200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Quellbild anzeig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34" y="2126802"/>
            <a:ext cx="1872989" cy="136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Quellbild anzeig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133" y="2123707"/>
            <a:ext cx="2251291" cy="1498363"/>
          </a:xfrm>
          <a:prstGeom prst="rect">
            <a:avLst/>
          </a:prstGeom>
          <a:noFill/>
          <a:effectLst>
            <a:reflection blurRad="6350" stA="200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Quellbild anzeige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767" y="3637320"/>
            <a:ext cx="1194663" cy="1138912"/>
          </a:xfrm>
          <a:prstGeom prst="rect">
            <a:avLst/>
          </a:prstGeom>
          <a:noFill/>
          <a:effectLst>
            <a:reflection blurRad="6350" stA="200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Quellbild anzeige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892" y="3539362"/>
            <a:ext cx="1855306" cy="1236870"/>
          </a:xfrm>
          <a:prstGeom prst="rect">
            <a:avLst/>
          </a:prstGeom>
          <a:noFill/>
          <a:effectLst>
            <a:reflection blurRad="6350" stA="200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680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591277" y="849561"/>
            <a:ext cx="7978525" cy="6220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86E59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0" i="0" u="none" strike="noStrike" kern="0" cap="none" spc="0" normalizeH="0" baseline="0" noProof="0" smtClean="0">
                <a:ln>
                  <a:noFill/>
                </a:ln>
                <a:solidFill>
                  <a:srgbClr val="686E59"/>
                </a:solidFill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Geistige Landesverteidigung</a:t>
            </a:r>
            <a:endParaRPr kumimoji="0" lang="de-AT" sz="2800" b="0" i="0" u="none" strike="noStrike" kern="0" cap="none" spc="0" normalizeH="0" baseline="0" noProof="0" dirty="0">
              <a:ln>
                <a:noFill/>
              </a:ln>
              <a:solidFill>
                <a:srgbClr val="686E59"/>
              </a:solidFill>
              <a:effectLst/>
              <a:uLnTx/>
              <a:uFillTx/>
              <a:latin typeface="Franklin Gothic Demi" panose="020B0703020102020204" pitchFamily="34" charset="0"/>
              <a:ea typeface="+mj-ea"/>
              <a:cs typeface="+mj-cs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548547" y="1190791"/>
            <a:ext cx="7978525" cy="367398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Font typeface="Garamond" panose="02020404030301010803" pitchFamily="18" charset="0"/>
              <a:buChar char="▲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35C46"/>
              </a:buClr>
              <a:buFont typeface="Garamond" panose="02020404030301010803" pitchFamily="18" charset="0"/>
              <a:buChar char="▼"/>
              <a:defRPr sz="21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Font typeface="Garamond" panose="02020404030301010803" pitchFamily="18" charset="0"/>
              <a:buChar char="▲"/>
              <a:defRPr sz="18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35C46"/>
              </a:buClr>
              <a:buFont typeface="Garamond" panose="02020404030301010803" pitchFamily="18" charset="0"/>
              <a:buChar char="▼"/>
              <a:defRPr sz="15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Font typeface="Garamond" panose="02020404030301010803" pitchFamily="18" charset="0"/>
              <a:buChar char="▲"/>
              <a:defRPr sz="15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686E59"/>
              </a:buClr>
              <a:buSzTx/>
              <a:buFont typeface="Garamond" panose="02020404030301010803" pitchFamily="18" charset="0"/>
              <a:buNone/>
              <a:tabLst/>
              <a:defRPr/>
            </a:pPr>
            <a:r>
              <a:rPr kumimoji="0" lang="de-AT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686E59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Grundsätze:</a:t>
            </a:r>
          </a:p>
          <a:p>
            <a:pPr marL="257175" marR="0" lvl="0" indent="-257175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r>
              <a:rPr kumimoji="0" lang="de-A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Schaffen von ideellen Voraussetzungen für die Landesverteidigung</a:t>
            </a:r>
          </a:p>
          <a:p>
            <a:pPr marL="257175" marR="0" lvl="0" indent="-257175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r>
              <a:rPr kumimoji="0" lang="de-A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Schaffung von Bewusstsein und Wissen um den politisch-demokratischen Prozess</a:t>
            </a:r>
          </a:p>
          <a:p>
            <a:pPr marL="257175" marR="0" lvl="0" indent="-257175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r>
              <a:rPr kumimoji="0" lang="de-A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Vermitteln von Wissen und Schaffung von Bewusstsein der Geschichte Österreichs, seiner Wurzeln und seiner Entwicklung</a:t>
            </a:r>
          </a:p>
          <a:p>
            <a:pPr marL="257175" marR="0" lvl="0" indent="-257175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r>
              <a:rPr kumimoji="0" lang="de-A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Vermittlung von allgemeinen Grundwerten der Demokratie, Freiheit und Rechtsstaatlichkeit</a:t>
            </a:r>
          </a:p>
          <a:p>
            <a:pPr marL="257175" marR="0" lvl="0" indent="-257175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r>
              <a:rPr kumimoji="0" lang="de-A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Fördern der Bereitschaft jedes einzelnen zur Sicherung der staatlich-gesellschaftlichen Lebensgrundlagen beitragen zu wollen</a:t>
            </a:r>
          </a:p>
          <a:p>
            <a:pPr marL="257175" marR="0" lvl="0" indent="-257175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r>
              <a:rPr kumimoji="0" lang="de-A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Vertraut machen mit den Aufgaben in den Teilbereichen der ULV</a:t>
            </a:r>
          </a:p>
        </p:txBody>
      </p:sp>
    </p:spTree>
    <p:extLst>
      <p:ext uri="{BB962C8B-B14F-4D97-AF65-F5344CB8AC3E}">
        <p14:creationId xmlns:p14="http://schemas.microsoft.com/office/powerpoint/2010/main" val="3222565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591277" y="849562"/>
            <a:ext cx="7978525" cy="40960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86E59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0" i="0" u="none" strike="noStrike" kern="0" cap="none" spc="0" normalizeH="0" baseline="0" noProof="0" smtClean="0">
                <a:ln>
                  <a:noFill/>
                </a:ln>
                <a:solidFill>
                  <a:srgbClr val="686E59"/>
                </a:solidFill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Geistige Landesverteidigung</a:t>
            </a:r>
            <a:endParaRPr kumimoji="0" lang="de-AT" sz="2800" b="0" i="0" u="none" strike="noStrike" kern="0" cap="none" spc="0" normalizeH="0" baseline="0" noProof="0" dirty="0">
              <a:ln>
                <a:noFill/>
              </a:ln>
              <a:solidFill>
                <a:srgbClr val="686E59"/>
              </a:solidFill>
              <a:effectLst/>
              <a:uLnTx/>
              <a:uFillTx/>
              <a:latin typeface="Franklin Gothic Demi" panose="020B0703020102020204" pitchFamily="34" charset="0"/>
              <a:ea typeface="+mj-ea"/>
              <a:cs typeface="+mj-cs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707987" y="1317586"/>
            <a:ext cx="7745104" cy="364299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Font typeface="Garamond" panose="02020404030301010803" pitchFamily="18" charset="0"/>
              <a:buChar char="▲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35C46"/>
              </a:buClr>
              <a:buFont typeface="Garamond" panose="02020404030301010803" pitchFamily="18" charset="0"/>
              <a:buChar char="▼"/>
              <a:defRPr sz="21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Font typeface="Garamond" panose="02020404030301010803" pitchFamily="18" charset="0"/>
              <a:buChar char="▲"/>
              <a:defRPr sz="18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35C46"/>
              </a:buClr>
              <a:buFont typeface="Garamond" panose="02020404030301010803" pitchFamily="18" charset="0"/>
              <a:buChar char="▼"/>
              <a:defRPr sz="15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Font typeface="Garamond" panose="02020404030301010803" pitchFamily="18" charset="0"/>
              <a:buChar char="▲"/>
              <a:defRPr sz="15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686E59"/>
              </a:buClr>
              <a:buSzTx/>
              <a:buFont typeface="Garamond" panose="02020404030301010803" pitchFamily="18" charset="0"/>
              <a:buNone/>
              <a:tabLst/>
              <a:defRPr/>
            </a:pPr>
            <a:r>
              <a:rPr kumimoji="0" lang="de-AT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686E59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Aufgaben:</a:t>
            </a:r>
          </a:p>
          <a:p>
            <a:pPr marL="257175" marR="0" lvl="0" indent="-257175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r>
              <a:rPr kumimoji="0" lang="de-A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Wertevermittlung des Staatsganzen</a:t>
            </a:r>
          </a:p>
          <a:p>
            <a:pPr marL="257175" marR="0" lvl="0" indent="-257175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r>
              <a:rPr kumimoji="0" lang="de-A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Anerkennung und Stolz auf die Leistungen und Errungenschaften der österreichischen Gesellschaft</a:t>
            </a:r>
          </a:p>
          <a:p>
            <a:pPr marL="257175" marR="0" lvl="0" indent="-257175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r>
              <a:rPr kumimoji="0" lang="de-A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Beurteilung möglicher demokratiegefährdender Erscheinungen &amp; Entwicklungen</a:t>
            </a: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r>
              <a:rPr kumimoji="0" lang="de-A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Vermitteln eines realistischen Bildes von politischen, wirtschaftlichen und militärischen Machtverhältnissen im geopolitischen Umfeld</a:t>
            </a:r>
          </a:p>
          <a:p>
            <a:pPr marL="257175" marR="0" lvl="0" indent="-257175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r>
              <a:rPr kumimoji="0" lang="de-A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Internationale Zusammenarbeit</a:t>
            </a:r>
          </a:p>
          <a:p>
            <a:pPr marL="257175" marR="0" lvl="0" indent="-257175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r>
              <a:rPr kumimoji="0" lang="de-A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Geistige Landesverteidigung als Beitrag zur Friedenssicherung verstehen &amp; leben</a:t>
            </a: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r>
              <a:rPr kumimoji="0" lang="de-A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Gemeinsamen Abwehr von Bedrohungen durch Zusammenfassung ziviler und militärischer Akteure getragen vom Selbstbehauptungswillen der Bevölkerung</a:t>
            </a:r>
            <a:endParaRPr kumimoji="0" lang="de-AT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4895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591277" y="849558"/>
            <a:ext cx="7978525" cy="6220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86E59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0" i="0" u="none" strike="noStrike" kern="0" cap="none" spc="0" normalizeH="0" baseline="0" noProof="0" smtClean="0">
                <a:ln>
                  <a:noFill/>
                </a:ln>
                <a:solidFill>
                  <a:srgbClr val="686E59"/>
                </a:solidFill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Geistige Landesverteidigung</a:t>
            </a:r>
            <a:endParaRPr kumimoji="0" lang="de-AT" sz="2800" b="0" i="0" u="none" strike="noStrike" kern="0" cap="none" spc="0" normalizeH="0" baseline="0" noProof="0" dirty="0">
              <a:ln>
                <a:noFill/>
              </a:ln>
              <a:solidFill>
                <a:srgbClr val="686E59"/>
              </a:solidFill>
              <a:effectLst/>
              <a:uLnTx/>
              <a:uFillTx/>
              <a:latin typeface="Franklin Gothic Demi" panose="020B0703020102020204" pitchFamily="34" charset="0"/>
              <a:ea typeface="+mj-ea"/>
              <a:cs typeface="+mj-cs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731520" y="1574808"/>
            <a:ext cx="7563394" cy="332512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Font typeface="Garamond" panose="02020404030301010803" pitchFamily="18" charset="0"/>
              <a:buChar char="▲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35C46"/>
              </a:buClr>
              <a:buFont typeface="Garamond" panose="02020404030301010803" pitchFamily="18" charset="0"/>
              <a:buChar char="▼"/>
              <a:defRPr sz="21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Font typeface="Garamond" panose="02020404030301010803" pitchFamily="18" charset="0"/>
              <a:buChar char="▲"/>
              <a:defRPr sz="18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35C46"/>
              </a:buClr>
              <a:buFont typeface="Garamond" panose="02020404030301010803" pitchFamily="18" charset="0"/>
              <a:buChar char="▼"/>
              <a:defRPr sz="15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Font typeface="Garamond" panose="02020404030301010803" pitchFamily="18" charset="0"/>
              <a:buChar char="▲"/>
              <a:defRPr sz="15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SzTx/>
              <a:buFont typeface="Garamond" panose="02020404030301010803" pitchFamily="18" charset="0"/>
              <a:buNone/>
              <a:tabLst/>
              <a:defRPr/>
            </a:pPr>
            <a:r>
              <a:rPr kumimoji="0" lang="de-AT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686E59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Zuständigkeit:</a:t>
            </a: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Bundesministerium für Bildung, Wissenschaft und Forschung (BMBWF)</a:t>
            </a:r>
            <a:r>
              <a:rPr kumimoji="0" lang="de-AT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mit dessen Bildungsdirektionen, Bildungsregionen, Schulen, Universitäten und Hochschulen – vor allem die dort wirkenden Lehrkräfte</a:t>
            </a: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endParaRPr kumimoji="0" lang="de-AT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in Verbindung mit den Informationsoffizieren</a:t>
            </a:r>
            <a:b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</a:br>
            <a: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des </a:t>
            </a:r>
            <a:r>
              <a:rPr lang="de-AT" kern="0" dirty="0" smtClean="0">
                <a:solidFill>
                  <a:srgbClr val="000000"/>
                </a:solidFill>
              </a:rPr>
              <a:t>Bundesheeres</a:t>
            </a:r>
            <a:endParaRPr kumimoji="0" lang="de-AT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383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189" y="790018"/>
            <a:ext cx="2498092" cy="2498092"/>
          </a:xfrm>
          <a:prstGeom prst="rect">
            <a:avLst/>
          </a:prstGeom>
          <a:effectLst>
            <a:reflection blurRad="6350" stA="20000" endPos="90000" dist="50800" dir="5400000" sy="-100000" algn="bl" rotWithShape="0"/>
          </a:effectLst>
        </p:spPr>
      </p:pic>
      <p:sp>
        <p:nvSpPr>
          <p:cNvPr id="5" name="Titel 1"/>
          <p:cNvSpPr txBox="1">
            <a:spLocks/>
          </p:cNvSpPr>
          <p:nvPr/>
        </p:nvSpPr>
        <p:spPr bwMode="auto">
          <a:xfrm>
            <a:off x="1619364" y="3270349"/>
            <a:ext cx="5915025" cy="12564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86E59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700" b="0" i="0" u="none" strike="noStrike" kern="0" cap="none" spc="0" normalizeH="0" baseline="0" noProof="0" smtClean="0">
                <a:ln>
                  <a:noFill/>
                </a:ln>
                <a:solidFill>
                  <a:srgbClr val="686E59"/>
                </a:solidFill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Umfassende Landesverteidigung</a:t>
            </a:r>
            <a:br>
              <a:rPr kumimoji="0" lang="de-AT" sz="2700" b="0" i="0" u="none" strike="noStrike" kern="0" cap="none" spc="0" normalizeH="0" baseline="0" noProof="0" smtClean="0">
                <a:ln>
                  <a:noFill/>
                </a:ln>
                <a:solidFill>
                  <a:srgbClr val="686E59"/>
                </a:solidFill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</a:br>
            <a:r>
              <a:rPr kumimoji="0" lang="de-AT" sz="3600" b="0" i="0" u="none" strike="noStrike" kern="0" cap="none" spc="0" normalizeH="0" baseline="0" noProof="0" smtClean="0">
                <a:ln>
                  <a:noFill/>
                </a:ln>
                <a:solidFill>
                  <a:srgbClr val="686E59"/>
                </a:solidFill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Diskussion</a:t>
            </a:r>
            <a:endParaRPr kumimoji="0" lang="de-AT" sz="3600" b="0" i="0" u="none" strike="noStrike" kern="0" cap="none" spc="0" normalizeH="0" baseline="0" noProof="0" dirty="0">
              <a:ln>
                <a:noFill/>
              </a:ln>
              <a:solidFill>
                <a:srgbClr val="686E59"/>
              </a:solidFill>
              <a:effectLst/>
              <a:uLnTx/>
              <a:uFillTx/>
              <a:latin typeface="Franklin Gothic Demi" panose="020B07030201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47867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09" y="1387834"/>
            <a:ext cx="7200914" cy="314097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81131" y="2907235"/>
            <a:ext cx="1975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AT" sz="1200" dirty="0" smtClean="0">
                <a:solidFill>
                  <a:srgbClr val="E6320F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Verteidigungsministerium</a:t>
            </a:r>
            <a:endParaRPr lang="de-AT" sz="1200" dirty="0">
              <a:solidFill>
                <a:srgbClr val="E6320F"/>
              </a:solidFill>
              <a:latin typeface="Franklin Gothic Book" panose="020B050302010202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-639772" y="4764606"/>
            <a:ext cx="2631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de-AT" sz="1200" dirty="0" smtClean="0">
                <a:solidFill>
                  <a:srgbClr val="E6320F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Bildungsministerium</a:t>
            </a:r>
            <a:endParaRPr lang="de-AT" sz="1200" dirty="0">
              <a:solidFill>
                <a:srgbClr val="E6320F"/>
              </a:solidFill>
              <a:latin typeface="Franklin Gothic Book" panose="020B0503020102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828942" y="4579940"/>
            <a:ext cx="1975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AT" sz="1200" dirty="0">
                <a:solidFill>
                  <a:srgbClr val="E6320F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Klima-/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AT" sz="1200" dirty="0" smtClean="0">
                <a:solidFill>
                  <a:srgbClr val="E6320F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Wirtschaftsministerium</a:t>
            </a:r>
            <a:endParaRPr lang="de-AT" sz="1200" dirty="0">
              <a:solidFill>
                <a:srgbClr val="E6320F"/>
              </a:solidFill>
              <a:latin typeface="Franklin Gothic Book" panose="020B050302010202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816915" y="2915806"/>
            <a:ext cx="1975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AT" sz="1200" dirty="0" smtClean="0">
                <a:solidFill>
                  <a:srgbClr val="E6320F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Innenministerium</a:t>
            </a:r>
            <a:endParaRPr lang="de-AT" sz="1200" dirty="0">
              <a:solidFill>
                <a:srgbClr val="E6320F"/>
              </a:solidFill>
              <a:latin typeface="Franklin Gothic Book" panose="020B050302010202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81131" y="1799223"/>
            <a:ext cx="17620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AT" sz="1400" b="1" dirty="0">
                <a:solidFill>
                  <a:srgbClr val="686E59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Militärische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AT" sz="1400" b="1" dirty="0">
                <a:solidFill>
                  <a:srgbClr val="686E59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Landesverteidigung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AT" sz="1200" dirty="0">
                <a:solidFill>
                  <a:srgbClr val="686E59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Schutz der Neutralität und Verteidigung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AT" sz="1200" dirty="0">
                <a:solidFill>
                  <a:srgbClr val="686E59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der Souveränität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817467" y="3528102"/>
            <a:ext cx="228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AT" sz="1400" b="1" dirty="0">
                <a:solidFill>
                  <a:srgbClr val="686E59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Wirtschaftliche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AT" sz="1400" b="1" dirty="0">
                <a:solidFill>
                  <a:srgbClr val="686E59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Landesverteidigung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AT" sz="1200" dirty="0">
                <a:solidFill>
                  <a:srgbClr val="686E59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Erhalt der Leistungsfähigkeit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AT" sz="1200" dirty="0">
                <a:solidFill>
                  <a:srgbClr val="686E59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und Vermeidung von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AT" sz="1200" dirty="0">
                <a:solidFill>
                  <a:srgbClr val="686E59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Störungen der Wirtschaft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03202" y="3564788"/>
            <a:ext cx="2289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AT" sz="1400" b="1" dirty="0">
                <a:solidFill>
                  <a:srgbClr val="686E59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Geistige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AT" sz="1400" b="1" dirty="0">
                <a:solidFill>
                  <a:srgbClr val="686E59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Landesverteidigung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AT" sz="1200" dirty="0">
                <a:solidFill>
                  <a:srgbClr val="686E59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Maßnahmen zur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AT" sz="1200" dirty="0">
                <a:solidFill>
                  <a:srgbClr val="686E59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Förderung und Erhaltung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AT" sz="1200" dirty="0">
                <a:solidFill>
                  <a:srgbClr val="686E59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des Verständnisses für die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AT" sz="1200" dirty="0">
                <a:solidFill>
                  <a:srgbClr val="686E59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umfassende Landesverteidigung</a:t>
            </a:r>
          </a:p>
        </p:txBody>
      </p:sp>
      <p:sp>
        <p:nvSpPr>
          <p:cNvPr id="12" name="Titel 1"/>
          <p:cNvSpPr txBox="1">
            <a:spLocks/>
          </p:cNvSpPr>
          <p:nvPr/>
        </p:nvSpPr>
        <p:spPr bwMode="auto">
          <a:xfrm>
            <a:off x="10510" y="845680"/>
            <a:ext cx="9143999" cy="4065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86E59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0" i="0" u="none" strike="noStrike" kern="0" cap="none" spc="0" normalizeH="0" baseline="0" noProof="0" smtClean="0">
                <a:ln>
                  <a:noFill/>
                </a:ln>
                <a:solidFill>
                  <a:srgbClr val="686E59"/>
                </a:solidFill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Umfassende Landesverteidigung (ULV)</a:t>
            </a:r>
            <a:endParaRPr kumimoji="0" lang="de-AT" sz="2800" b="0" i="0" u="none" strike="noStrike" kern="0" cap="none" spc="0" normalizeH="0" baseline="0" noProof="0" dirty="0">
              <a:ln>
                <a:noFill/>
              </a:ln>
              <a:solidFill>
                <a:srgbClr val="686E59"/>
              </a:solidFill>
              <a:effectLst/>
              <a:uLnTx/>
              <a:uFillTx/>
              <a:latin typeface="Franklin Gothic Demi" panose="020B0703020102020204" pitchFamily="34" charset="0"/>
              <a:ea typeface="+mj-ea"/>
              <a:cs typeface="+mj-cs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816915" y="1691518"/>
            <a:ext cx="2289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AT" sz="1400" b="1" dirty="0">
                <a:solidFill>
                  <a:srgbClr val="686E59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Zivile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AT" sz="1400" b="1" dirty="0">
                <a:solidFill>
                  <a:srgbClr val="686E59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Landesverteidigung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AT" sz="1200" dirty="0">
                <a:solidFill>
                  <a:srgbClr val="686E59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Schutz der Bevölkerung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AT" sz="1200" dirty="0">
                <a:solidFill>
                  <a:srgbClr val="686E59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und Absicherung der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AT" sz="1200" dirty="0">
                <a:solidFill>
                  <a:srgbClr val="686E59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Funktionsfähigkeit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AT" sz="1200" dirty="0">
                <a:solidFill>
                  <a:srgbClr val="686E59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staatlicher Einrichtungen</a:t>
            </a:r>
          </a:p>
        </p:txBody>
      </p:sp>
    </p:spTree>
    <p:extLst>
      <p:ext uri="{BB962C8B-B14F-4D97-AF65-F5344CB8AC3E}">
        <p14:creationId xmlns:p14="http://schemas.microsoft.com/office/powerpoint/2010/main" val="3620632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1548000" y="866358"/>
            <a:ext cx="5983894" cy="400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86E59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86E59"/>
                </a:solidFill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Umfassende Landesverteidigung</a:t>
            </a:r>
            <a:endParaRPr kumimoji="0" lang="de-AT" sz="2800" b="0" i="0" u="none" strike="noStrike" kern="0" cap="none" spc="0" normalizeH="0" baseline="0" noProof="0" dirty="0">
              <a:ln>
                <a:noFill/>
              </a:ln>
              <a:solidFill>
                <a:srgbClr val="686E59"/>
              </a:solidFill>
              <a:effectLst/>
              <a:uLnTx/>
              <a:uFillTx/>
              <a:latin typeface="Franklin Gothic Demi" panose="020B0703020102020204" pitchFamily="34" charset="0"/>
              <a:ea typeface="+mj-ea"/>
              <a:cs typeface="+mj-cs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550541" y="1334139"/>
            <a:ext cx="8337150" cy="3638359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Font typeface="Garamond" panose="02020404030301010803" pitchFamily="18" charset="0"/>
              <a:buChar char="▲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35C46"/>
              </a:buClr>
              <a:buFont typeface="Garamond" panose="02020404030301010803" pitchFamily="18" charset="0"/>
              <a:buChar char="▼"/>
              <a:defRPr sz="21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Font typeface="Garamond" panose="02020404030301010803" pitchFamily="18" charset="0"/>
              <a:buChar char="▲"/>
              <a:defRPr sz="18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35C46"/>
              </a:buClr>
              <a:buFont typeface="Garamond" panose="02020404030301010803" pitchFamily="18" charset="0"/>
              <a:buChar char="▼"/>
              <a:defRPr sz="15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Font typeface="Garamond" panose="02020404030301010803" pitchFamily="18" charset="0"/>
              <a:buChar char="▲"/>
              <a:defRPr sz="15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686E59"/>
              </a:buClr>
              <a:buSzTx/>
              <a:buFont typeface="Garamond" panose="02020404030301010803" pitchFamily="18" charset="0"/>
              <a:buNone/>
              <a:tabLst/>
              <a:defRPr/>
            </a:pPr>
            <a:r>
              <a:rPr kumimoji="0" lang="de-AT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686E59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Drei Anlassfälle</a:t>
            </a:r>
          </a:p>
          <a:p>
            <a:pPr marL="987425" marR="0" lvl="0" indent="-987425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686E59"/>
              </a:buClr>
              <a:buSzTx/>
              <a:buFont typeface="Garamond" panose="02020404030301010803" pitchFamily="18" charset="0"/>
              <a:buNone/>
              <a:tabLst/>
              <a:defRPr/>
            </a:pPr>
            <a:r>
              <a:rPr kumimoji="0" lang="de-AT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686E59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1) </a:t>
            </a:r>
            <a:r>
              <a:rPr kumimoji="0" lang="de-AT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686E59"/>
                </a:solidFill>
                <a:effectLst/>
                <a:uLnTx/>
                <a:uFillTx/>
              </a:rPr>
              <a:t>Krisenfall:</a:t>
            </a:r>
            <a:r>
              <a:rPr lang="de-AT" sz="1400" kern="0" dirty="0">
                <a:solidFill>
                  <a:srgbClr val="686E59"/>
                </a:solidFill>
              </a:rPr>
              <a:t> </a:t>
            </a:r>
            <a:r>
              <a:rPr kumimoji="0" lang="de-A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im Kontext von internationalen Spannungen und einer eskalierenden</a:t>
            </a:r>
          </a:p>
          <a:p>
            <a:pPr marL="987425" marR="0" lvl="0" indent="-987425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686E59"/>
              </a:buClr>
              <a:buSzTx/>
              <a:buFont typeface="Garamond" panose="02020404030301010803" pitchFamily="18" charset="0"/>
              <a:buNone/>
              <a:tabLst/>
              <a:defRPr/>
            </a:pPr>
            <a:r>
              <a:rPr kumimoji="0" lang="de-A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 Konfliktgefahr in mittelbarer oder unmittelbarer Nachbarschaft zu Österreich</a:t>
            </a:r>
            <a:r>
              <a:rPr kumimoji="0" lang="de-AT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  <a:p>
            <a:pPr marL="1587500" lvl="2" indent="-987425">
              <a:lnSpc>
                <a:spcPct val="150000"/>
              </a:lnSpc>
              <a:spcAft>
                <a:spcPts val="0"/>
              </a:spcAft>
              <a:buFont typeface="Garamond" panose="02020404030301010803" pitchFamily="18" charset="0"/>
              <a:buNone/>
              <a:defRPr/>
            </a:pPr>
            <a:r>
              <a:rPr kumimoji="0" lang="de-AT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Fokus: wirtschaftliche Landesverteidigung inkl. der Vorsorge (WLV)</a:t>
            </a:r>
          </a:p>
          <a:p>
            <a:pPr marL="1587500" lvl="2" indent="-987425">
              <a:lnSpc>
                <a:spcPct val="150000"/>
              </a:lnSpc>
              <a:spcAft>
                <a:spcPts val="0"/>
              </a:spcAft>
              <a:buFont typeface="Garamond" panose="02020404030301010803" pitchFamily="18" charset="0"/>
              <a:buNone/>
              <a:defRPr/>
            </a:pPr>
            <a:endParaRPr kumimoji="0" lang="de-AT" sz="13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cs"/>
            </a:endParaRPr>
          </a:p>
          <a:p>
            <a:pPr marL="1439863" marR="0" lvl="0" indent="-1439863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686E59"/>
              </a:buClr>
              <a:buSzTx/>
              <a:buFont typeface="Garamond" panose="02020404030301010803" pitchFamily="18" charset="0"/>
              <a:buNone/>
              <a:tabLst/>
              <a:defRPr/>
            </a:pPr>
            <a:r>
              <a:rPr kumimoji="0" lang="de-A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86E59"/>
                </a:solidFill>
                <a:effectLst/>
                <a:uLnTx/>
                <a:uFillTx/>
              </a:rPr>
              <a:t>2) </a:t>
            </a:r>
            <a:r>
              <a:rPr kumimoji="0" lang="de-AT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686E59"/>
                </a:solidFill>
                <a:effectLst/>
                <a:uLnTx/>
                <a:uFillTx/>
              </a:rPr>
              <a:t>Neutralitätsfall:</a:t>
            </a:r>
            <a:r>
              <a:rPr lang="de-AT" sz="1400" kern="0" dirty="0">
                <a:solidFill>
                  <a:srgbClr val="686E59"/>
                </a:solidFill>
              </a:rPr>
              <a:t> </a:t>
            </a:r>
            <a:r>
              <a:rPr kumimoji="0" lang="de-A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kriegerische Auseinandersetzung in der Nachbarschaft</a:t>
            </a:r>
          </a:p>
          <a:p>
            <a:pPr marL="2039938" lvl="2" indent="-1439863">
              <a:lnSpc>
                <a:spcPct val="150000"/>
              </a:lnSpc>
              <a:spcAft>
                <a:spcPts val="0"/>
              </a:spcAft>
              <a:buFont typeface="Garamond" panose="02020404030301010803" pitchFamily="18" charset="0"/>
              <a:buNone/>
              <a:defRPr/>
            </a:pPr>
            <a:r>
              <a:rPr lang="de-AT" sz="1300" kern="0" dirty="0" smtClean="0">
                <a:solidFill>
                  <a:srgbClr val="000000"/>
                </a:solidFill>
                <a:cs typeface="+mn-cs"/>
              </a:rPr>
              <a:t>Fokus</a:t>
            </a:r>
            <a:r>
              <a:rPr lang="de-AT" sz="1300" kern="0" dirty="0">
                <a:solidFill>
                  <a:srgbClr val="000000"/>
                </a:solidFill>
                <a:cs typeface="+mn-cs"/>
              </a:rPr>
              <a:t>: WLV + Maßnahmen zum Schutz der Zivilbevölkerung und staatlichen Einrichtungen (ZLV). </a:t>
            </a:r>
            <a:r>
              <a:rPr lang="de-AT" sz="1300" kern="0" dirty="0" smtClean="0">
                <a:solidFill>
                  <a:srgbClr val="000000"/>
                </a:solidFill>
                <a:cs typeface="+mn-cs"/>
              </a:rPr>
              <a:t>Parallel </a:t>
            </a:r>
          </a:p>
          <a:p>
            <a:pPr marL="2039938" lvl="2" indent="-1439863">
              <a:lnSpc>
                <a:spcPct val="150000"/>
              </a:lnSpc>
              <a:spcAft>
                <a:spcPts val="0"/>
              </a:spcAft>
              <a:buFont typeface="Garamond" panose="02020404030301010803" pitchFamily="18" charset="0"/>
              <a:buNone/>
              <a:defRPr/>
            </a:pPr>
            <a:r>
              <a:rPr lang="de-AT" sz="1300" kern="0" dirty="0">
                <a:solidFill>
                  <a:srgbClr val="000000"/>
                </a:solidFill>
                <a:cs typeface="+mn-cs"/>
              </a:rPr>
              <a:t>d</a:t>
            </a:r>
            <a:r>
              <a:rPr lang="de-AT" sz="1300" kern="0" dirty="0" smtClean="0">
                <a:solidFill>
                  <a:srgbClr val="000000"/>
                </a:solidFill>
                <a:cs typeface="+mn-cs"/>
              </a:rPr>
              <a:t>azu wird </a:t>
            </a:r>
            <a:r>
              <a:rPr lang="de-AT" sz="1300" kern="0" dirty="0">
                <a:solidFill>
                  <a:srgbClr val="000000"/>
                </a:solidFill>
                <a:cs typeface="+mn-cs"/>
              </a:rPr>
              <a:t>ÖBH </a:t>
            </a:r>
            <a:r>
              <a:rPr lang="de-AT" sz="1300" kern="0" dirty="0" smtClean="0">
                <a:solidFill>
                  <a:srgbClr val="000000"/>
                </a:solidFill>
                <a:cs typeface="+mn-cs"/>
              </a:rPr>
              <a:t>mobilisiert</a:t>
            </a:r>
          </a:p>
          <a:p>
            <a:pPr marL="2039938" lvl="2" indent="-1439863">
              <a:lnSpc>
                <a:spcPct val="150000"/>
              </a:lnSpc>
              <a:spcAft>
                <a:spcPts val="0"/>
              </a:spcAft>
              <a:buFont typeface="Garamond" panose="02020404030301010803" pitchFamily="18" charset="0"/>
              <a:buNone/>
              <a:defRPr/>
            </a:pPr>
            <a:endParaRPr lang="de-AT" sz="1300" kern="0" dirty="0">
              <a:solidFill>
                <a:srgbClr val="000000"/>
              </a:solidFill>
              <a:cs typeface="+mn-cs"/>
            </a:endParaRPr>
          </a:p>
          <a:p>
            <a:pPr marL="1524000" marR="0" lvl="0" indent="-15240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686E59"/>
              </a:buClr>
              <a:buSzTx/>
              <a:buFont typeface="Garamond" panose="02020404030301010803" pitchFamily="18" charset="0"/>
              <a:buNone/>
              <a:tabLst/>
              <a:defRPr/>
            </a:pPr>
            <a:r>
              <a:rPr kumimoji="0" lang="de-A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86E59"/>
                </a:solidFill>
                <a:effectLst/>
                <a:uLnTx/>
                <a:uFillTx/>
              </a:rPr>
              <a:t>3) </a:t>
            </a:r>
            <a:r>
              <a:rPr kumimoji="0" lang="de-AT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686E59"/>
                </a:solidFill>
                <a:effectLst/>
                <a:uLnTx/>
                <a:uFillTx/>
              </a:rPr>
              <a:t>Verteidigungsfall</a:t>
            </a:r>
            <a:r>
              <a:rPr kumimoji="0" lang="de-A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86E59"/>
                </a:solidFill>
                <a:effectLst/>
                <a:uLnTx/>
                <a:uFillTx/>
              </a:rPr>
              <a:t>:	</a:t>
            </a:r>
            <a:r>
              <a:rPr kumimoji="0" lang="de-A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Angriff auf Österreich	</a:t>
            </a:r>
          </a:p>
          <a:p>
            <a:pPr marL="2039938" lvl="2" indent="-1439863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de-AT" sz="1400" kern="0" dirty="0" smtClean="0">
                <a:solidFill>
                  <a:srgbClr val="000000"/>
                </a:solidFill>
                <a:cs typeface="+mn-cs"/>
              </a:rPr>
              <a:t>Fokus</a:t>
            </a:r>
            <a:r>
              <a:rPr lang="de-AT" sz="1400" kern="0" dirty="0">
                <a:solidFill>
                  <a:srgbClr val="000000"/>
                </a:solidFill>
                <a:cs typeface="+mn-cs"/>
              </a:rPr>
              <a:t>: </a:t>
            </a:r>
            <a:r>
              <a:rPr lang="de-AT" sz="1400" kern="0" dirty="0" smtClean="0">
                <a:solidFill>
                  <a:srgbClr val="000000"/>
                </a:solidFill>
                <a:cs typeface="+mn-cs"/>
              </a:rPr>
              <a:t>Militärische Landesverteidigung (MLV) </a:t>
            </a:r>
            <a:r>
              <a:rPr lang="de-AT" sz="1400" kern="0" dirty="0">
                <a:solidFill>
                  <a:srgbClr val="000000"/>
                </a:solidFill>
                <a:cs typeface="+mn-cs"/>
              </a:rPr>
              <a:t>mit ÖBH</a:t>
            </a:r>
          </a:p>
        </p:txBody>
      </p:sp>
    </p:spTree>
    <p:extLst>
      <p:ext uri="{BB962C8B-B14F-4D97-AF65-F5344CB8AC3E}">
        <p14:creationId xmlns:p14="http://schemas.microsoft.com/office/powerpoint/2010/main" val="2835276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1583036" y="820369"/>
            <a:ext cx="5983894" cy="7601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86E59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0" i="0" u="none" strike="noStrike" kern="0" cap="none" spc="0" normalizeH="0" baseline="0" noProof="0" smtClean="0">
                <a:ln>
                  <a:noFill/>
                </a:ln>
                <a:solidFill>
                  <a:srgbClr val="686E59"/>
                </a:solidFill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Rechtliche Grundlage</a:t>
            </a:r>
            <a:br>
              <a:rPr kumimoji="0" lang="de-AT" sz="2800" b="0" i="0" u="none" strike="noStrike" kern="0" cap="none" spc="0" normalizeH="0" baseline="0" noProof="0" smtClean="0">
                <a:ln>
                  <a:noFill/>
                </a:ln>
                <a:solidFill>
                  <a:srgbClr val="686E59"/>
                </a:solidFill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</a:br>
            <a:r>
              <a:rPr kumimoji="0" lang="de-AT" sz="2000" b="0" i="0" u="none" strike="noStrike" kern="0" cap="none" spc="0" normalizeH="0" baseline="0" noProof="0" smtClean="0">
                <a:ln>
                  <a:noFill/>
                </a:ln>
                <a:solidFill>
                  <a:srgbClr val="686E59"/>
                </a:solidFill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der umfassenden Landesverteidigung </a:t>
            </a:r>
            <a:endParaRPr kumimoji="0" lang="de-AT" sz="2000" b="0" i="0" u="none" strike="noStrike" kern="0" cap="none" spc="0" normalizeH="0" baseline="0" noProof="0" dirty="0">
              <a:ln>
                <a:noFill/>
              </a:ln>
              <a:solidFill>
                <a:srgbClr val="686E59"/>
              </a:solidFill>
              <a:effectLst/>
              <a:uLnTx/>
              <a:uFillTx/>
              <a:latin typeface="Franklin Gothic Demi" panose="020B0703020102020204" pitchFamily="34" charset="0"/>
              <a:ea typeface="+mj-ea"/>
              <a:cs typeface="+mj-cs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678548" y="1776874"/>
            <a:ext cx="7792870" cy="3023726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Font typeface="Garamond" panose="02020404030301010803" pitchFamily="18" charset="0"/>
              <a:buChar char="▲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35C46"/>
              </a:buClr>
              <a:buFont typeface="Garamond" panose="02020404030301010803" pitchFamily="18" charset="0"/>
              <a:buChar char="▼"/>
              <a:defRPr sz="21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Font typeface="Garamond" panose="02020404030301010803" pitchFamily="18" charset="0"/>
              <a:buChar char="▲"/>
              <a:defRPr sz="18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35C46"/>
              </a:buClr>
              <a:buFont typeface="Garamond" panose="02020404030301010803" pitchFamily="18" charset="0"/>
              <a:buChar char="▼"/>
              <a:defRPr sz="15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Font typeface="Garamond" panose="02020404030301010803" pitchFamily="18" charset="0"/>
              <a:buChar char="▲"/>
              <a:defRPr sz="15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686E59"/>
              </a:buClr>
              <a:buSzTx/>
              <a:buFont typeface="Garamond" panose="02020404030301010803" pitchFamily="18" charset="0"/>
              <a:buNone/>
              <a:tabLst/>
              <a:defRPr/>
            </a:pPr>
            <a:r>
              <a:rPr kumimoji="0" lang="de-AT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Artikel 9a. B-VG (1975)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686E59"/>
              </a:buClr>
              <a:buSzTx/>
              <a:buFont typeface="Garamond" panose="02020404030301010803" pitchFamily="18" charset="0"/>
              <a:buAutoNum type="arabicParenBoth"/>
              <a:tabLst/>
              <a:defRPr/>
            </a:pPr>
            <a:r>
              <a:rPr kumimoji="0" lang="de-AT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Österreich bekennt sich zur umfassenden Landesverteidigung. Ihre Aufgabe ist es, die Unabhängigkeit nach</a:t>
            </a:r>
            <a:r>
              <a:rPr lang="de-AT" sz="1200" kern="0" noProof="0" dirty="0" smtClean="0">
                <a:solidFill>
                  <a:srgbClr val="000000"/>
                </a:solidFill>
              </a:rPr>
              <a:t> </a:t>
            </a:r>
            <a:r>
              <a:rPr kumimoji="0" lang="de-AT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außen sowie die Unverletzlichkeit und Einheit des Bundesgebietes zu bewahren, insbesondere zur Aufrechterhaltung und Verteidigung der immerwährenden Neutralität. </a:t>
            </a:r>
            <a:r>
              <a:rPr kumimoji="0" lang="de-AT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Hiebei</a:t>
            </a:r>
            <a:r>
              <a:rPr kumimoji="0" lang="de-AT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sind auch die verfassungsmäßigen Einrichtungen und ihre Handlungsfähigkeit sowie die demokratischen Freiheiten der Einwohner vor gewaltsamen Angriffen von außen zu schützen und zu verteidigen.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686E59"/>
              </a:buClr>
              <a:buSzTx/>
              <a:buNone/>
              <a:tabLst/>
              <a:defRPr/>
            </a:pPr>
            <a:endParaRPr kumimoji="0" lang="de-AT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686E59"/>
              </a:buClr>
              <a:buSzTx/>
              <a:buFont typeface="Garamond" panose="02020404030301010803" pitchFamily="18" charset="0"/>
              <a:buNone/>
              <a:tabLst/>
              <a:defRPr/>
            </a:pPr>
            <a:r>
              <a:rPr kumimoji="0" lang="de-AT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(2) Zur umfassenden Landesverteidigung gehören die militärische, die geistige, die zivile und die wirtschaftliche Landesverteidigung.</a:t>
            </a:r>
          </a:p>
        </p:txBody>
      </p:sp>
    </p:spTree>
    <p:extLst>
      <p:ext uri="{BB962C8B-B14F-4D97-AF65-F5344CB8AC3E}">
        <p14:creationId xmlns:p14="http://schemas.microsoft.com/office/powerpoint/2010/main" val="2344308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1583036" y="820369"/>
            <a:ext cx="5983894" cy="7601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86E59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0" i="0" u="none" strike="noStrike" kern="0" cap="none" spc="0" normalizeH="0" baseline="0" noProof="0" smtClean="0">
                <a:ln>
                  <a:noFill/>
                </a:ln>
                <a:solidFill>
                  <a:srgbClr val="686E59"/>
                </a:solidFill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Rechtliche Grundlage</a:t>
            </a:r>
            <a:br>
              <a:rPr kumimoji="0" lang="de-AT" sz="2800" b="0" i="0" u="none" strike="noStrike" kern="0" cap="none" spc="0" normalizeH="0" baseline="0" noProof="0" smtClean="0">
                <a:ln>
                  <a:noFill/>
                </a:ln>
                <a:solidFill>
                  <a:srgbClr val="686E59"/>
                </a:solidFill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</a:br>
            <a:r>
              <a:rPr kumimoji="0" lang="de-AT" sz="2000" b="0" i="0" u="none" strike="noStrike" kern="0" cap="none" spc="0" normalizeH="0" baseline="0" noProof="0" smtClean="0">
                <a:ln>
                  <a:noFill/>
                </a:ln>
                <a:solidFill>
                  <a:srgbClr val="686E59"/>
                </a:solidFill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der umfassenden Landesverteidigung </a:t>
            </a:r>
            <a:endParaRPr kumimoji="0" lang="de-AT" sz="2000" b="0" i="0" u="none" strike="noStrike" kern="0" cap="none" spc="0" normalizeH="0" baseline="0" noProof="0" dirty="0">
              <a:ln>
                <a:noFill/>
              </a:ln>
              <a:solidFill>
                <a:srgbClr val="686E59"/>
              </a:solidFill>
              <a:effectLst/>
              <a:uLnTx/>
              <a:uFillTx/>
              <a:latin typeface="Franklin Gothic Demi" panose="020B0703020102020204" pitchFamily="34" charset="0"/>
              <a:ea typeface="+mj-ea"/>
              <a:cs typeface="+mj-cs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678548" y="1809146"/>
            <a:ext cx="7792870" cy="2515966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Font typeface="Garamond" panose="02020404030301010803" pitchFamily="18" charset="0"/>
              <a:buChar char="▲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35C46"/>
              </a:buClr>
              <a:buFont typeface="Garamond" panose="02020404030301010803" pitchFamily="18" charset="0"/>
              <a:buChar char="▼"/>
              <a:defRPr sz="21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Font typeface="Garamond" panose="02020404030301010803" pitchFamily="18" charset="0"/>
              <a:buChar char="▲"/>
              <a:defRPr sz="18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35C46"/>
              </a:buClr>
              <a:buFont typeface="Garamond" panose="02020404030301010803" pitchFamily="18" charset="0"/>
              <a:buChar char="▼"/>
              <a:defRPr sz="15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Font typeface="Garamond" panose="02020404030301010803" pitchFamily="18" charset="0"/>
              <a:buChar char="▲"/>
              <a:defRPr sz="15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686E59"/>
              </a:buClr>
              <a:buSzTx/>
              <a:buFont typeface="Garamond" panose="02020404030301010803" pitchFamily="18" charset="0"/>
              <a:buNone/>
              <a:tabLst/>
              <a:defRPr/>
            </a:pPr>
            <a:r>
              <a:rPr kumimoji="0" lang="de-AT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Artikel 9a. B-VG (1975)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686E59"/>
              </a:buClr>
              <a:buSzTx/>
              <a:buFont typeface="Garamond" panose="02020404030301010803" pitchFamily="18" charset="0"/>
              <a:buNone/>
              <a:tabLst/>
              <a:defRPr/>
            </a:pPr>
            <a:r>
              <a:rPr kumimoji="0" lang="de-AT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(3) Jeder männliche Staatsbürger ist wehrpflichtig. Staatsbürgerinnen können freiwillig Dienst im Bundesheer als Soldatinnen leisten und haben das Recht, diesen Dienst zu beenden.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686E59"/>
              </a:buClr>
              <a:buSzTx/>
              <a:buFont typeface="Garamond" panose="02020404030301010803" pitchFamily="18" charset="0"/>
              <a:buNone/>
              <a:tabLst/>
              <a:defRPr/>
            </a:pPr>
            <a:endParaRPr kumimoji="0" lang="de-AT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686E59"/>
              </a:buClr>
              <a:buSzTx/>
              <a:buFont typeface="Garamond" panose="02020404030301010803" pitchFamily="18" charset="0"/>
              <a:buNone/>
              <a:tabLst/>
              <a:defRPr/>
            </a:pPr>
            <a:r>
              <a:rPr kumimoji="0" lang="de-AT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(4) Wer die Erfüllung der Wehrpflicht aus Gewissensgründen verweigert und </a:t>
            </a:r>
            <a:r>
              <a:rPr kumimoji="0" lang="de-AT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hievon</a:t>
            </a:r>
            <a:r>
              <a:rPr kumimoji="0" lang="de-AT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befreit wird, hat die Pflicht, einen Ersatzdienst (Zivildienst) zu leisten.</a:t>
            </a:r>
            <a:endParaRPr kumimoji="0" lang="de-AT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65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1548000" y="826144"/>
            <a:ext cx="5983894" cy="73134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86E59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0" i="0" u="none" strike="noStrike" kern="0" cap="none" spc="0" normalizeH="0" baseline="0" noProof="0" smtClean="0">
                <a:ln>
                  <a:noFill/>
                </a:ln>
                <a:solidFill>
                  <a:srgbClr val="686E59"/>
                </a:solidFill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Grundlagendokumente</a:t>
            </a:r>
            <a:br>
              <a:rPr kumimoji="0" lang="de-AT" sz="2800" b="0" i="0" u="none" strike="noStrike" kern="0" cap="none" spc="0" normalizeH="0" baseline="0" noProof="0" smtClean="0">
                <a:ln>
                  <a:noFill/>
                </a:ln>
                <a:solidFill>
                  <a:srgbClr val="686E59"/>
                </a:solidFill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</a:br>
            <a:r>
              <a:rPr kumimoji="0" lang="de-AT" sz="2000" b="0" i="0" u="none" strike="noStrike" kern="0" cap="none" spc="0" normalizeH="0" baseline="0" noProof="0" smtClean="0">
                <a:ln>
                  <a:noFill/>
                </a:ln>
                <a:solidFill>
                  <a:srgbClr val="686E59"/>
                </a:solidFill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zur „Umfassenden Landesverteidigung“</a:t>
            </a:r>
            <a:endParaRPr kumimoji="0" lang="de-AT" sz="2000" b="0" i="0" u="none" strike="noStrike" kern="0" cap="none" spc="0" normalizeH="0" baseline="0" noProof="0" dirty="0">
              <a:ln>
                <a:noFill/>
              </a:ln>
              <a:solidFill>
                <a:srgbClr val="686E59"/>
              </a:solidFill>
              <a:effectLst/>
              <a:uLnTx/>
              <a:uFillTx/>
              <a:latin typeface="Franklin Gothic Demi" panose="020B0703020102020204" pitchFamily="34" charset="0"/>
              <a:ea typeface="+mj-ea"/>
              <a:cs typeface="+mj-cs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784746" y="1775873"/>
            <a:ext cx="6673755" cy="324571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Font typeface="Garamond" panose="02020404030301010803" pitchFamily="18" charset="0"/>
              <a:buChar char="▲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35C46"/>
              </a:buClr>
              <a:buFont typeface="Garamond" panose="02020404030301010803" pitchFamily="18" charset="0"/>
              <a:buChar char="▼"/>
              <a:defRPr sz="21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Font typeface="Garamond" panose="02020404030301010803" pitchFamily="18" charset="0"/>
              <a:buChar char="▲"/>
              <a:defRPr sz="18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35C46"/>
              </a:buClr>
              <a:buFont typeface="Garamond" panose="02020404030301010803" pitchFamily="18" charset="0"/>
              <a:buChar char="▼"/>
              <a:defRPr sz="15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Font typeface="Garamond" panose="02020404030301010803" pitchFamily="18" charset="0"/>
              <a:buChar char="▲"/>
              <a:defRPr sz="15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257175" marR="0" lvl="0" indent="-257175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r>
              <a:rPr kumimoji="0" lang="de-AT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B-VG „Umfassende Landesverteidigung“ im Juni 1975</a:t>
            </a:r>
          </a:p>
          <a:p>
            <a:pPr marL="257175" marR="0" lvl="0" indent="-257175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endParaRPr kumimoji="0" lang="de-AT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257175" marR="0" lvl="0" indent="-257175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r>
              <a:rPr kumimoji="0" lang="de-AT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Entwurf Landesverteidigungsplan im April 1976</a:t>
            </a:r>
          </a:p>
          <a:p>
            <a:pPr marL="257175" marR="0" lvl="0" indent="-257175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endParaRPr kumimoji="0" lang="de-AT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257175" marR="0" lvl="0" indent="-257175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r>
              <a:rPr kumimoji="0" lang="de-AT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Landesverteidigungsplan aus 1983  (1985 veröffentlicht)</a:t>
            </a:r>
          </a:p>
          <a:p>
            <a:pPr marL="557213" marR="0" lvl="1" indent="-2143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6E59"/>
              </a:buClr>
              <a:buSzTx/>
              <a:buFont typeface="Symbol" panose="020B7200000000000000" pitchFamily="34" charset="0"/>
              <a:buChar char="-"/>
              <a:tabLst/>
              <a:defRPr/>
            </a:pPr>
            <a:r>
              <a:rPr kumimoji="0" lang="de-AT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Durch Bundesregierung und einstimmig durch die damaligen                                                      Parlamentsparteien beschlossen</a:t>
            </a:r>
          </a:p>
          <a:p>
            <a:pPr marL="557213" marR="0" lvl="1" indent="-2143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6E59"/>
              </a:buClr>
              <a:buSzTx/>
              <a:buFont typeface="Symbol" panose="020B7200000000000000" pitchFamily="34" charset="0"/>
              <a:buChar char="-"/>
              <a:tabLst/>
              <a:defRPr/>
            </a:pPr>
            <a:endParaRPr kumimoji="0" lang="de-AT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257175" marR="0" lvl="0" indent="-257175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r>
              <a:rPr kumimoji="0" lang="de-AT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Österreichische Sicherheitsstrategie aus 2013</a:t>
            </a:r>
          </a:p>
          <a:p>
            <a:pPr marL="257175" marR="0" lvl="0" indent="-257175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endParaRPr kumimoji="0" lang="de-AT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257175" marR="0" lvl="0" indent="-257175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r>
              <a:rPr kumimoji="0" lang="de-AT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Teilstrategie Verteidigungspolitik aus 2014</a:t>
            </a:r>
          </a:p>
          <a:p>
            <a:pPr marL="557213" marR="0" lvl="1" indent="-2143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6E59"/>
              </a:buClr>
              <a:buSzTx/>
              <a:buFont typeface="Symbol" panose="020B7200000000000000" pitchFamily="34" charset="0"/>
              <a:buChar char="-"/>
              <a:tabLst/>
              <a:defRPr/>
            </a:pPr>
            <a:r>
              <a:rPr kumimoji="0" lang="de-AT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Auftrag, Aufgaben und Zielvorgaben für das ÖBH</a:t>
            </a:r>
            <a:endParaRPr kumimoji="0" lang="de-AT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9" t="3628" b="4145"/>
          <a:stretch/>
        </p:blipFill>
        <p:spPr>
          <a:xfrm>
            <a:off x="6764639" y="1557490"/>
            <a:ext cx="1534510" cy="233455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71" y="2441439"/>
            <a:ext cx="1324232" cy="187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5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1580052" y="1005123"/>
            <a:ext cx="6521531" cy="96720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86E59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67250" algn="l"/>
              </a:tabLst>
              <a:defRPr/>
            </a:pPr>
            <a:r>
              <a:rPr kumimoji="0" lang="de-AT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686E59"/>
                </a:solidFill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Was müsste aus Ihrer Sicht die</a:t>
            </a:r>
            <a:r>
              <a:rPr kumimoji="0" lang="de-A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86E59"/>
                </a:solidFill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/>
            </a:r>
            <a:br>
              <a:rPr kumimoji="0" lang="de-A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86E59"/>
                </a:solidFill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</a:br>
            <a:r>
              <a:rPr kumimoji="0" lang="de-A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86E59"/>
                </a:solidFill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Militärische Landesverteidigung  (MLV)</a:t>
            </a:r>
            <a:br>
              <a:rPr kumimoji="0" lang="de-A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86E59"/>
                </a:solidFill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</a:br>
            <a:r>
              <a:rPr kumimoji="0" lang="de-AT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686E59"/>
                </a:solidFill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für Österreich leisten können?</a:t>
            </a:r>
            <a:endParaRPr kumimoji="0" lang="de-AT" sz="1600" b="0" i="0" u="none" strike="noStrike" kern="0" cap="none" spc="0" normalizeH="0" baseline="0" noProof="0" dirty="0">
              <a:ln>
                <a:noFill/>
              </a:ln>
              <a:solidFill>
                <a:srgbClr val="686E59"/>
              </a:solidFill>
              <a:effectLst/>
              <a:uLnTx/>
              <a:uFillTx/>
              <a:latin typeface="Franklin Gothic Demi" panose="020B0703020102020204" pitchFamily="34" charset="0"/>
              <a:ea typeface="+mj-ea"/>
              <a:cs typeface="+mj-cs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555884" y="2169366"/>
            <a:ext cx="3908653" cy="283240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Font typeface="Garamond" panose="02020404030301010803" pitchFamily="18" charset="0"/>
              <a:buChar char="▲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35C46"/>
              </a:buClr>
              <a:buFont typeface="Garamond" panose="02020404030301010803" pitchFamily="18" charset="0"/>
              <a:buChar char="▼"/>
              <a:defRPr sz="21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Font typeface="Garamond" panose="02020404030301010803" pitchFamily="18" charset="0"/>
              <a:buChar char="▲"/>
              <a:defRPr sz="18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35C46"/>
              </a:buClr>
              <a:buFont typeface="Garamond" panose="02020404030301010803" pitchFamily="18" charset="0"/>
              <a:buChar char="▼"/>
              <a:defRPr sz="15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Font typeface="Garamond" panose="02020404030301010803" pitchFamily="18" charset="0"/>
              <a:buChar char="▲"/>
              <a:defRPr sz="15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557213" marR="0" lvl="1" indent="-2143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35C46"/>
              </a:buClr>
              <a:buSzTx/>
              <a:buFont typeface="Garamond" panose="02020404030301010803" pitchFamily="18" charset="0"/>
              <a:buChar char="▼"/>
              <a:tabLst/>
              <a:defRPr/>
            </a:pPr>
            <a:r>
              <a:rPr kumimoji="0" lang="de-AT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im Krisenfall</a:t>
            </a:r>
          </a:p>
          <a:p>
            <a:pPr marL="3429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35C46"/>
              </a:buClr>
              <a:buSzTx/>
              <a:buNone/>
              <a:tabLst/>
              <a:defRPr/>
            </a:pPr>
            <a:endParaRPr kumimoji="0" lang="de-AT" sz="21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557213" marR="0" lvl="1" indent="-2143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35C46"/>
              </a:buClr>
              <a:buSzTx/>
              <a:buFont typeface="Garamond" panose="02020404030301010803" pitchFamily="18" charset="0"/>
              <a:buChar char="▼"/>
              <a:tabLst/>
              <a:defRPr/>
            </a:pPr>
            <a:r>
              <a:rPr kumimoji="0" lang="de-AT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im Neutralitätsfall</a:t>
            </a:r>
          </a:p>
          <a:p>
            <a:pPr marL="3429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35C46"/>
              </a:buClr>
              <a:buSzTx/>
              <a:buNone/>
              <a:tabLst/>
              <a:defRPr/>
            </a:pPr>
            <a:endParaRPr kumimoji="0" lang="de-AT" sz="21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557213" marR="0" lvl="1" indent="-2143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35C46"/>
              </a:buClr>
              <a:buSzTx/>
              <a:buFont typeface="Garamond" panose="02020404030301010803" pitchFamily="18" charset="0"/>
              <a:buChar char="▼"/>
              <a:tabLst/>
              <a:defRPr/>
            </a:pPr>
            <a:r>
              <a:rPr kumimoji="0" lang="de-AT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im Verteidigungsfall</a:t>
            </a:r>
          </a:p>
          <a:p>
            <a:pPr marL="3429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35C46"/>
              </a:buClr>
              <a:buSzTx/>
              <a:buNone/>
              <a:tabLst/>
              <a:defRPr/>
            </a:pPr>
            <a:endParaRPr kumimoji="0" lang="de-AT" sz="21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557213" marR="0" lvl="1" indent="-2143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35C46"/>
              </a:buClr>
              <a:buSzTx/>
              <a:buFont typeface="Garamond" panose="02020404030301010803" pitchFamily="18" charset="0"/>
              <a:buChar char="▼"/>
              <a:tabLst/>
              <a:defRPr/>
            </a:pPr>
            <a:r>
              <a:rPr kumimoji="0" lang="de-AT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im Frieden</a:t>
            </a:r>
          </a:p>
          <a:p>
            <a:pPr marL="557213" marR="0" lvl="1" indent="-2143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35C46"/>
              </a:buClr>
              <a:buSzTx/>
              <a:buFont typeface="Garamond" panose="02020404030301010803" pitchFamily="18" charset="0"/>
              <a:buChar char="▼"/>
              <a:tabLst/>
              <a:defRPr/>
            </a:pPr>
            <a:endParaRPr kumimoji="0" lang="de-AT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1293" y="2272774"/>
            <a:ext cx="1617740" cy="113840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0400" y="3462341"/>
            <a:ext cx="1617740" cy="1125198"/>
          </a:xfrm>
          <a:prstGeom prst="rect">
            <a:avLst/>
          </a:prstGeom>
          <a:noFill/>
          <a:effectLst>
            <a:reflection blurRad="6350" stA="200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7827" y="3486160"/>
            <a:ext cx="1639284" cy="1125197"/>
          </a:xfrm>
          <a:prstGeom prst="rect">
            <a:avLst/>
          </a:prstGeom>
          <a:noFill/>
          <a:effectLst>
            <a:reflection blurRad="6350" stA="200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1" r="6121"/>
          <a:stretch/>
        </p:blipFill>
        <p:spPr>
          <a:xfrm>
            <a:off x="5356009" y="2272774"/>
            <a:ext cx="1662852" cy="112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2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1582184" y="844417"/>
            <a:ext cx="5983894" cy="40963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86E59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F7A2E"/>
                </a:solidFill>
                <a:latin typeface="Garamond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0" i="0" u="none" strike="noStrike" kern="0" cap="none" spc="0" normalizeH="0" baseline="0" noProof="0" smtClean="0">
                <a:ln>
                  <a:noFill/>
                </a:ln>
                <a:solidFill>
                  <a:srgbClr val="686E59"/>
                </a:solidFill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Militärische Landesverteidigung</a:t>
            </a:r>
            <a:endParaRPr kumimoji="0" lang="de-AT" sz="2800" b="0" i="0" u="none" strike="noStrike" kern="0" cap="none" spc="0" normalizeH="0" baseline="0" noProof="0" dirty="0">
              <a:ln>
                <a:noFill/>
              </a:ln>
              <a:solidFill>
                <a:srgbClr val="686E59"/>
              </a:solidFill>
              <a:effectLst/>
              <a:uLnTx/>
              <a:uFillTx/>
              <a:latin typeface="Franklin Gothic Demi" panose="020B0703020102020204" pitchFamily="34" charset="0"/>
              <a:ea typeface="+mj-ea"/>
              <a:cs typeface="+mj-cs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914399" y="1157071"/>
            <a:ext cx="6737471" cy="457871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Font typeface="Garamond" panose="02020404030301010803" pitchFamily="18" charset="0"/>
              <a:buChar char="▲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35C46"/>
              </a:buClr>
              <a:buFont typeface="Garamond" panose="02020404030301010803" pitchFamily="18" charset="0"/>
              <a:buChar char="▼"/>
              <a:defRPr sz="21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Font typeface="Garamond" panose="02020404030301010803" pitchFamily="18" charset="0"/>
              <a:buChar char="▲"/>
              <a:defRPr sz="18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35C46"/>
              </a:buClr>
              <a:buFont typeface="Garamond" panose="02020404030301010803" pitchFamily="18" charset="0"/>
              <a:buChar char="▼"/>
              <a:defRPr sz="15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86E59"/>
              </a:buClr>
              <a:buFont typeface="Garamond" panose="02020404030301010803" pitchFamily="18" charset="0"/>
              <a:buChar char="▲"/>
              <a:defRPr sz="15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686E59"/>
              </a:buClr>
              <a:buSzTx/>
              <a:buFont typeface="Garamond" panose="02020404030301010803" pitchFamily="18" charset="0"/>
              <a:buNone/>
              <a:tabLst/>
              <a:defRPr/>
            </a:pPr>
            <a:r>
              <a:rPr kumimoji="0" lang="de-AT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686E59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Grundsätze</a:t>
            </a:r>
            <a:r>
              <a:rPr kumimoji="0" lang="de-AT" sz="1400" b="0" i="0" u="sng" strike="noStrike" kern="0" cap="none" spc="0" normalizeH="0" baseline="0" noProof="0" dirty="0" smtClean="0">
                <a:ln>
                  <a:noFill/>
                </a:ln>
                <a:solidFill>
                  <a:srgbClr val="686E59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:</a:t>
            </a:r>
          </a:p>
          <a:p>
            <a:pPr marL="257175" marR="0" lvl="0" indent="-257175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r>
              <a:rPr kumimoji="0" lang="de-AT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Abhaltestrategie</a:t>
            </a:r>
            <a:r>
              <a:rPr kumimoji="0" lang="de-A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, Defensivkonzepte;</a:t>
            </a:r>
            <a:r>
              <a:rPr kumimoji="0" lang="de-AT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kumimoji="0" lang="de-A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in Friedenszeiten auf Krisen-, Neutralitäts- oder Verteidigungsfall vorbereiten</a:t>
            </a:r>
          </a:p>
          <a:p>
            <a:pPr marL="257175" marR="0" lvl="0" indent="-257175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r>
              <a:rPr kumimoji="0" lang="de-A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im Krisenfall: Unterstützung der für Hilfe zuständigen staatlichen Strukturen</a:t>
            </a: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r>
              <a:rPr kumimoji="0" lang="de-A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im Neutralitätsfall: Sicherung der Grenzen, grenznahen Gebiete und des Luftraumes (Luftraumsouveränität)</a:t>
            </a: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r>
              <a:rPr kumimoji="0" lang="de-A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im Verteidigungsfall: Behauptung der Funktionen und eines möglichst großen Territoriums des Staates</a:t>
            </a:r>
          </a:p>
          <a:p>
            <a:pPr marL="257175" marR="0" lvl="0" indent="-257175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r>
              <a:rPr kumimoji="0" lang="de-A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Streitkräfte einsatzbereit und einsatzfähig halten</a:t>
            </a:r>
          </a:p>
          <a:p>
            <a:pPr marL="257175" marR="0" lvl="0" indent="-257175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686E59"/>
              </a:buClr>
              <a:buSzTx/>
              <a:buFont typeface="Garamond" panose="02020404030301010803" pitchFamily="18" charset="0"/>
              <a:buChar char="▲"/>
              <a:tabLst/>
              <a:defRPr/>
            </a:pPr>
            <a:r>
              <a:rPr kumimoji="0" lang="de-A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immer mit möglichst geringer Gefährdung der Zivilbevölkerung</a:t>
            </a:r>
            <a:endParaRPr kumimoji="0" lang="de-AT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626780"/>
      </p:ext>
    </p:extLst>
  </p:cSld>
  <p:clrMapOvr>
    <a:masterClrMapping/>
  </p:clrMapOvr>
</p:sld>
</file>

<file path=ppt/theme/theme1.xml><?xml version="1.0" encoding="utf-8"?>
<a:theme xmlns:a="http://schemas.openxmlformats.org/drawingml/2006/main" name="milkdot_start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Franklin Gothic Book" panose="020B05030201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5" id="{CA1D3C80-0A2F-F543-8D5E-8953B9CA20BC}" vid="{D7B0C419-6522-F54C-9F3D-76F7A5D9A3B2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ZusammenStaerker_Präsentation</Template>
  <TotalTime>0</TotalTime>
  <Words>1153</Words>
  <Application>Microsoft Office PowerPoint</Application>
  <PresentationFormat>Bildschirmpräsentation (16:9)</PresentationFormat>
  <Paragraphs>202</Paragraphs>
  <Slides>25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Franklin Gothic Book</vt:lpstr>
      <vt:lpstr>Franklin Gothic Demi</vt:lpstr>
      <vt:lpstr>Franklin Gothic Medium</vt:lpstr>
      <vt:lpstr>Garamond</vt:lpstr>
      <vt:lpstr>Symbol</vt:lpstr>
      <vt:lpstr>Times New Roman</vt:lpstr>
      <vt:lpstr>milkdot_start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HDruckZ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x7cb Vzlt WINKLER Gerhard</dc:creator>
  <cp:lastModifiedBy>x6oh</cp:lastModifiedBy>
  <cp:revision>52</cp:revision>
  <cp:lastPrinted>2023-01-23T11:02:37Z</cp:lastPrinted>
  <dcterms:created xsi:type="dcterms:W3CDTF">2017-08-14T11:52:09Z</dcterms:created>
  <dcterms:modified xsi:type="dcterms:W3CDTF">2023-01-24T05:44:17Z</dcterms:modified>
</cp:coreProperties>
</file>